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Raleway Thin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hebZmct1C5leDU/Gt9I3gth+n0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RalewayThin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schemas.openxmlformats.org/officeDocument/2006/relationships/font" Target="fonts/RalewayThin-italic.fntdata"/><Relationship Id="rId12" Type="http://schemas.openxmlformats.org/officeDocument/2006/relationships/slide" Target="slides/slide7.xml"/><Relationship Id="rId34" Type="http://schemas.openxmlformats.org/officeDocument/2006/relationships/font" Target="fonts/RalewayThin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RalewayThin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0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25" name="Google Shape;25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23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31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2" name="Google Shape;32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24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" name="Google Shape;40;p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1" name="Google Shape;41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;p2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" name="Google Shape;48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9" name="Google Shape;49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51;p2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8" name="Google Shape;58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2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Google Shape;61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8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3.jpg"/><Relationship Id="rId5" Type="http://schemas.openxmlformats.org/officeDocument/2006/relationships/image" Target="../media/image6.jp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Citizenship Class</a:t>
            </a:r>
            <a:endParaRPr/>
          </a:p>
        </p:txBody>
      </p:sp>
      <p:sp>
        <p:nvSpPr>
          <p:cNvPr id="87" name="Google Shape;87;p1"/>
          <p:cNvSpPr txBox="1"/>
          <p:nvPr>
            <p:ph idx="1" type="subTitle"/>
          </p:nvPr>
        </p:nvSpPr>
        <p:spPr>
          <a:xfrm>
            <a:off x="729625" y="3172900"/>
            <a:ext cx="7688100" cy="1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Session 1 and 2 Review</a:t>
            </a:r>
            <a:endParaRPr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**Watch this video before moving on to Session 3</a:t>
            </a:r>
            <a:endParaRPr>
              <a:solidFill>
                <a:schemeClr val="accent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Early United States History</a:t>
            </a:r>
            <a:endParaRPr/>
          </a:p>
        </p:txBody>
      </p:sp>
      <p:sp>
        <p:nvSpPr>
          <p:cNvPr id="163" name="Google Shape;163;p10"/>
          <p:cNvSpPr txBox="1"/>
          <p:nvPr>
            <p:ph idx="1" type="subTitle"/>
          </p:nvPr>
        </p:nvSpPr>
        <p:spPr>
          <a:xfrm>
            <a:off x="730000" y="316910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**Section ‘D’ on your fill in the blanks worksheet</a:t>
            </a:r>
            <a:endParaRPr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64" name="Google Shape;16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825" y="113700"/>
            <a:ext cx="3992349" cy="245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0"/>
          <p:cNvSpPr/>
          <p:nvPr/>
        </p:nvSpPr>
        <p:spPr>
          <a:xfrm rot="1385844">
            <a:off x="6830387" y="-21117"/>
            <a:ext cx="2007416" cy="2399484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2" y="2675925"/>
            <a:ext cx="2126025" cy="245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53529" y="2744628"/>
            <a:ext cx="1897650" cy="239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Early United States History</a:t>
            </a:r>
            <a:endParaRPr/>
          </a:p>
        </p:txBody>
      </p:sp>
      <p:sp>
        <p:nvSpPr>
          <p:cNvPr id="173" name="Google Shape;173;p11"/>
          <p:cNvSpPr txBox="1"/>
          <p:nvPr>
            <p:ph idx="1" type="subTitle"/>
          </p:nvPr>
        </p:nvSpPr>
        <p:spPr>
          <a:xfrm>
            <a:off x="730000" y="316910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**Section ‘D’ on your fill in the blanks worksheet</a:t>
            </a:r>
            <a:endParaRPr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74" name="Google Shape;1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1280158"/>
            <a:ext cx="4572000" cy="2583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Early United States History</a:t>
            </a:r>
            <a:endParaRPr/>
          </a:p>
        </p:txBody>
      </p:sp>
      <p:sp>
        <p:nvSpPr>
          <p:cNvPr id="180" name="Google Shape;180;p12"/>
          <p:cNvSpPr txBox="1"/>
          <p:nvPr>
            <p:ph idx="1" type="subTitle"/>
          </p:nvPr>
        </p:nvSpPr>
        <p:spPr>
          <a:xfrm>
            <a:off x="730000" y="316910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**Section ‘D’ on your fill in the blanks worksheet</a:t>
            </a:r>
            <a:endParaRPr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1" name="Google Shape;181;p12"/>
          <p:cNvSpPr txBox="1"/>
          <p:nvPr/>
        </p:nvSpPr>
        <p:spPr>
          <a:xfrm>
            <a:off x="4835075" y="237850"/>
            <a:ext cx="2332200" cy="22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P</a:t>
            </a:r>
            <a:r>
              <a:rPr b="0" i="0" lang="en" sz="2400" u="none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 - Press</a:t>
            </a:r>
            <a:endParaRPr b="0" i="0" sz="2400" u="none" cap="none" strike="noStrike"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A</a:t>
            </a:r>
            <a:r>
              <a:rPr b="0" i="0" lang="en" sz="2400" u="none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 </a:t>
            </a:r>
            <a:r>
              <a:rPr b="0" i="0" lang="en" sz="2500" u="none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- Assembly</a:t>
            </a:r>
            <a:endParaRPr b="0" i="0" sz="2500" u="none" cap="none" strike="noStrike"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sng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P</a:t>
            </a:r>
            <a:r>
              <a:rPr b="0" i="0" lang="en" sz="2500" u="none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 - Petition</a:t>
            </a:r>
            <a:endParaRPr b="0" i="0" sz="2500" u="none" cap="none" strike="noStrike"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sng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R</a:t>
            </a:r>
            <a:r>
              <a:rPr b="0" i="0" lang="en" sz="2500" u="none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 - Religion</a:t>
            </a:r>
            <a:endParaRPr b="0" i="0" sz="2500" u="none" cap="none" strike="noStrike"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" sz="2500" u="sng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S</a:t>
            </a:r>
            <a:r>
              <a:rPr b="0" i="0" lang="en" sz="2500" u="none" cap="none" strike="noStrike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 - Speech</a:t>
            </a:r>
            <a:endParaRPr b="0" i="0" sz="2500" u="none" cap="none" strike="noStrike"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82" name="Google Shape;1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750" y="2770900"/>
            <a:ext cx="3289994" cy="21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/>
          <p:nvPr>
            <p:ph type="title"/>
          </p:nvPr>
        </p:nvSpPr>
        <p:spPr>
          <a:xfrm>
            <a:off x="717450" y="265125"/>
            <a:ext cx="7709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Fill in the Blank Questions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367800" y="1234750"/>
            <a:ext cx="84084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A: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_________________ is located on Liberty Island in New York.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On the United States flag, the ______________ represent the original colonies and the ______________ represent the states.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type="title"/>
          </p:nvPr>
        </p:nvSpPr>
        <p:spPr>
          <a:xfrm>
            <a:off x="717450" y="265125"/>
            <a:ext cx="7709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Fill in the Blank Questions</a:t>
            </a:r>
            <a:endParaRPr/>
          </a:p>
        </p:txBody>
      </p:sp>
      <p:sp>
        <p:nvSpPr>
          <p:cNvPr id="194" name="Google Shape;194;p14"/>
          <p:cNvSpPr txBox="1"/>
          <p:nvPr/>
        </p:nvSpPr>
        <p:spPr>
          <a:xfrm>
            <a:off x="367800" y="1234750"/>
            <a:ext cx="84084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B: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Washington is a state that borders ________________.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Texas is a state that borders ________________.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Mississippi River is one of the ____________ rivers in the United States.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____________ Ocean is to the west of the United States, and the ____________ Ocean is to the east.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"/>
          <p:cNvSpPr txBox="1"/>
          <p:nvPr>
            <p:ph type="title"/>
          </p:nvPr>
        </p:nvSpPr>
        <p:spPr>
          <a:xfrm>
            <a:off x="717450" y="265125"/>
            <a:ext cx="7709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Fill in the Blank Questions</a:t>
            </a:r>
            <a:endParaRPr/>
          </a:p>
        </p:txBody>
      </p:sp>
      <p:sp>
        <p:nvSpPr>
          <p:cNvPr id="200" name="Google Shape;200;p15"/>
          <p:cNvSpPr txBox="1"/>
          <p:nvPr/>
        </p:nvSpPr>
        <p:spPr>
          <a:xfrm>
            <a:off x="367800" y="1234750"/>
            <a:ext cx="84084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C: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Independence Day is celebrated every year on _____________________.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In November, we celebrate ________________________.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/>
          <p:nvPr>
            <p:ph type="title"/>
          </p:nvPr>
        </p:nvSpPr>
        <p:spPr>
          <a:xfrm>
            <a:off x="717450" y="265125"/>
            <a:ext cx="7709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Fill in the Blank Questions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367800" y="1234750"/>
            <a:ext cx="84084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D: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New York, Pennsylvania, and Delaware were three of the thirteen ______________________________________.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________________________ wrote the Declaration of Independence.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first president of the United States was _____________________________.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__________________ is the supreme law of the land.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/>
          <p:nvPr>
            <p:ph type="title"/>
          </p:nvPr>
        </p:nvSpPr>
        <p:spPr>
          <a:xfrm>
            <a:off x="717450" y="265125"/>
            <a:ext cx="7709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Fill in the Blank Questions</a:t>
            </a:r>
            <a:endParaRPr/>
          </a:p>
        </p:txBody>
      </p:sp>
      <p:sp>
        <p:nvSpPr>
          <p:cNvPr id="212" name="Google Shape;212;p17"/>
          <p:cNvSpPr txBox="1"/>
          <p:nvPr/>
        </p:nvSpPr>
        <p:spPr>
          <a:xfrm>
            <a:off x="367800" y="1234750"/>
            <a:ext cx="84084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D: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5.   The first ten amendments to the Constitution are called the _______________________________.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6.   The acronym ‘PAPRS’ is used to remember the freedoms contained in the ___________________________. Those freedoms are: Press, Assembly, Petition, Religion, and Speech.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7.   No one is above the law is the main idea behind the foundation of _______________________________.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8"/>
          <p:cNvSpPr txBox="1"/>
          <p:nvPr>
            <p:ph type="title"/>
          </p:nvPr>
        </p:nvSpPr>
        <p:spPr>
          <a:xfrm>
            <a:off x="717450" y="0"/>
            <a:ext cx="7709100" cy="11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Answers to Session 1 and 2 Review</a:t>
            </a:r>
            <a:endParaRPr/>
          </a:p>
        </p:txBody>
      </p:sp>
      <p:sp>
        <p:nvSpPr>
          <p:cNvPr id="218" name="Google Shape;218;p18"/>
          <p:cNvSpPr txBox="1"/>
          <p:nvPr/>
        </p:nvSpPr>
        <p:spPr>
          <a:xfrm>
            <a:off x="212100" y="802850"/>
            <a:ext cx="42042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A: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000"/>
              <a:buFont typeface="Raleway Thin"/>
              <a:buAutoNum type="arabicPeriod"/>
            </a:pPr>
            <a:r>
              <a:rPr b="0" i="0" lang="en" sz="20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Statue of Liberty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000"/>
              <a:buFont typeface="Raleway Thin"/>
              <a:buAutoNum type="arabicPeriod"/>
            </a:pPr>
            <a:r>
              <a:rPr b="0" i="0" lang="en" sz="20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stripes; stars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B: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000"/>
              <a:buFont typeface="Raleway Thin"/>
              <a:buAutoNum type="arabicPeriod"/>
            </a:pPr>
            <a:r>
              <a:rPr b="0" i="0" lang="en" sz="20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Canada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000"/>
              <a:buFont typeface="Raleway Thin"/>
              <a:buAutoNum type="arabicPeriod"/>
            </a:pPr>
            <a:r>
              <a:rPr b="0" i="0" lang="en" sz="20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Mexico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000"/>
              <a:buFont typeface="Raleway Thin"/>
              <a:buAutoNum type="arabicPeriod"/>
            </a:pPr>
            <a:r>
              <a:rPr b="0" i="0" lang="en" sz="20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longest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000"/>
              <a:buFont typeface="Raleway Thin"/>
              <a:buAutoNum type="arabicPeriod"/>
            </a:pPr>
            <a:r>
              <a:rPr b="0" i="0" lang="en" sz="20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Pacific; Atlantic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C: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000"/>
              <a:buFont typeface="Raleway Thin"/>
              <a:buAutoNum type="arabicPeriod"/>
            </a:pPr>
            <a:r>
              <a:rPr b="0" i="0" lang="en" sz="20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July 4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000"/>
              <a:buFont typeface="Raleway Thin"/>
              <a:buAutoNum type="arabicPeriod"/>
            </a:pPr>
            <a:r>
              <a:rPr b="0" i="0" lang="en" sz="20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Thanksgiving</a:t>
            </a:r>
            <a:endParaRPr b="0" i="0" sz="20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9" name="Google Shape;219;p18"/>
          <p:cNvSpPr txBox="1"/>
          <p:nvPr/>
        </p:nvSpPr>
        <p:spPr>
          <a:xfrm>
            <a:off x="4746225" y="1431600"/>
            <a:ext cx="4204200" cy="31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sng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D: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Original Colonies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Thomas Jefferson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George Washington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Constitution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Bill of Rights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First Amendment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Rule of Law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/>
          <p:nvPr>
            <p:ph type="title"/>
          </p:nvPr>
        </p:nvSpPr>
        <p:spPr>
          <a:xfrm>
            <a:off x="1061400" y="1825575"/>
            <a:ext cx="70212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800"/>
              <a:t>End of Review!</a:t>
            </a:r>
            <a:endParaRPr sz="4800"/>
          </a:p>
        </p:txBody>
      </p:sp>
      <p:sp>
        <p:nvSpPr>
          <p:cNvPr id="225" name="Google Shape;225;p19"/>
          <p:cNvSpPr txBox="1"/>
          <p:nvPr/>
        </p:nvSpPr>
        <p:spPr>
          <a:xfrm>
            <a:off x="1045800" y="3348200"/>
            <a:ext cx="7052400" cy="12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**Once you feel confident with Sessions 1 and 2, and have completed this video, move onto Session 3!</a:t>
            </a:r>
            <a:endParaRPr b="1" i="0" sz="2400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717450" y="265125"/>
            <a:ext cx="7709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Matching Activity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0699" y="0"/>
            <a:ext cx="4802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4098125" y="4227400"/>
            <a:ext cx="120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Tree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717450" y="265125"/>
            <a:ext cx="7709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Matching Activity</a:t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0687" y="0"/>
            <a:ext cx="4802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4098125" y="1583200"/>
            <a:ext cx="120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White House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302625" y="1583200"/>
            <a:ext cx="1045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North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2893625" y="2380375"/>
            <a:ext cx="120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United States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4098125" y="2427750"/>
            <a:ext cx="120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California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5226725" y="2427750"/>
            <a:ext cx="120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Independence Day</a:t>
            </a:r>
            <a:endParaRPr b="0" i="0" sz="9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2893625" y="3208775"/>
            <a:ext cx="1204500" cy="4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Father of Our Country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098125" y="3363275"/>
            <a:ext cx="120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Dollar Bill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302625" y="3331750"/>
            <a:ext cx="1045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Flag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2893625" y="4191675"/>
            <a:ext cx="120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Iowa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098125" y="4227400"/>
            <a:ext cx="12045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Tree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5302625" y="4235750"/>
            <a:ext cx="1045200" cy="2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Lincoln</a:t>
            </a:r>
            <a:endParaRPr b="0" i="0" sz="1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717450" y="265125"/>
            <a:ext cx="77091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Review Session 2 Homework</a:t>
            </a:r>
            <a:endParaRPr/>
          </a:p>
        </p:txBody>
      </p:sp>
      <p:sp>
        <p:nvSpPr>
          <p:cNvPr id="117" name="Google Shape;117;p4"/>
          <p:cNvSpPr txBox="1"/>
          <p:nvPr/>
        </p:nvSpPr>
        <p:spPr>
          <a:xfrm>
            <a:off x="367800" y="1234750"/>
            <a:ext cx="84084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I want to be an American Citizen.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colors of the flag are red, white, and blue.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White House is in Washington, D.C.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Presidents’ Day is in February.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Labor Day is in September.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367800" y="1234750"/>
            <a:ext cx="8408400" cy="37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I want to be an American Citizen.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colors of the flag are red, white, and blue.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The White House is in Washington, D.C.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Presidents’ Day is in February.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A2"/>
              </a:buClr>
              <a:buSzPts val="2400"/>
              <a:buFont typeface="Raleway Thin"/>
              <a:buAutoNum type="arabicPeriod"/>
            </a:pPr>
            <a:r>
              <a:rPr b="0" i="0" lang="en" sz="2400" u="none" cap="none" strike="noStrike">
                <a:solidFill>
                  <a:srgbClr val="FFB8A2"/>
                </a:solidFill>
                <a:latin typeface="Raleway Thin"/>
                <a:ea typeface="Raleway Thin"/>
                <a:cs typeface="Raleway Thin"/>
                <a:sym typeface="Raleway Thin"/>
              </a:rPr>
              <a:t>Labor Day is in September.</a:t>
            </a:r>
            <a:endParaRPr b="0" i="0" sz="2400" u="none" cap="none" strike="noStrike">
              <a:solidFill>
                <a:srgbClr val="FFB8A2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>
            <p:ph type="title"/>
          </p:nvPr>
        </p:nvSpPr>
        <p:spPr>
          <a:xfrm>
            <a:off x="1061400" y="84915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we Learned in Session 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National Symbols</a:t>
            </a:r>
            <a:endParaRPr/>
          </a:p>
        </p:txBody>
      </p:sp>
      <p:sp>
        <p:nvSpPr>
          <p:cNvPr id="129" name="Google Shape;129;p6"/>
          <p:cNvSpPr txBox="1"/>
          <p:nvPr>
            <p:ph idx="1" type="subTitle"/>
          </p:nvPr>
        </p:nvSpPr>
        <p:spPr>
          <a:xfrm>
            <a:off x="730000" y="316910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**Section ‘A’ on your fill in the blanks worksheet</a:t>
            </a:r>
            <a:endParaRPr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6425" y="270200"/>
            <a:ext cx="1914499" cy="18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9633" y="2921049"/>
            <a:ext cx="2279572" cy="184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Geography/Maps</a:t>
            </a:r>
            <a:endParaRPr/>
          </a:p>
        </p:txBody>
      </p:sp>
      <p:sp>
        <p:nvSpPr>
          <p:cNvPr id="137" name="Google Shape;137;p7"/>
          <p:cNvSpPr txBox="1"/>
          <p:nvPr>
            <p:ph idx="1" type="subTitle"/>
          </p:nvPr>
        </p:nvSpPr>
        <p:spPr>
          <a:xfrm>
            <a:off x="730000" y="316910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**Section ‘B’ on your fill in the blanks worksheet</a:t>
            </a:r>
            <a:endParaRPr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596" y="227550"/>
            <a:ext cx="3966424" cy="22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/>
          <p:nvPr/>
        </p:nvSpPr>
        <p:spPr>
          <a:xfrm>
            <a:off x="4122250" y="227550"/>
            <a:ext cx="606300" cy="5703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5223200" y="1564650"/>
            <a:ext cx="930300" cy="7125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9 Missouri-Mississipi River System ideas | mississippi river, missouri,  mississippi"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3102" y="2019350"/>
            <a:ext cx="3300900" cy="202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58000" y="2331000"/>
            <a:ext cx="2801100" cy="28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58000" y="2331010"/>
            <a:ext cx="1233250" cy="1262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Holidays</a:t>
            </a:r>
            <a:endParaRPr/>
          </a:p>
        </p:txBody>
      </p:sp>
      <p:sp>
        <p:nvSpPr>
          <p:cNvPr id="149" name="Google Shape;149;p8"/>
          <p:cNvSpPr txBox="1"/>
          <p:nvPr>
            <p:ph idx="1" type="subTitle"/>
          </p:nvPr>
        </p:nvSpPr>
        <p:spPr>
          <a:xfrm>
            <a:off x="730000" y="316910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accent3"/>
                </a:solidFill>
                <a:latin typeface="Raleway Thin"/>
                <a:ea typeface="Raleway Thin"/>
                <a:cs typeface="Raleway Thin"/>
                <a:sym typeface="Raleway Thin"/>
              </a:rPr>
              <a:t>**Section ‘C’ on your fill in the blanks worksheet</a:t>
            </a:r>
            <a:endParaRPr>
              <a:solidFill>
                <a:schemeClr val="accent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0900" y="787800"/>
            <a:ext cx="5134201" cy="3350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8"/>
          <p:cNvSpPr/>
          <p:nvPr/>
        </p:nvSpPr>
        <p:spPr>
          <a:xfrm>
            <a:off x="3977875" y="2363400"/>
            <a:ext cx="2960400" cy="2979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3902125" y="3469400"/>
            <a:ext cx="2960400" cy="5682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1061400" y="84915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we Learned in Session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