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Proxima Nova"/>
      <p:regular r:id="rId38"/>
      <p:bold r:id="rId39"/>
      <p:italic r:id="rId40"/>
      <p:boldItalic r:id="rId41"/>
    </p:embeddedFont>
    <p:embeddedFont>
      <p:font typeface="Oswal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4" roundtripDataSignature="AMtx7mi1rfhiqL4woSsahtVa6kiDEYhw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italic.fntdata"/><Relationship Id="rId20" Type="http://schemas.openxmlformats.org/officeDocument/2006/relationships/slide" Target="slides/slide15.xml"/><Relationship Id="rId42" Type="http://schemas.openxmlformats.org/officeDocument/2006/relationships/font" Target="fonts/Oswald-regular.fntdata"/><Relationship Id="rId41" Type="http://schemas.openxmlformats.org/officeDocument/2006/relationships/font" Target="fonts/ProximaNova-bold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Oswal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roximaNova-bold.fntdata"/><Relationship Id="rId16" Type="http://schemas.openxmlformats.org/officeDocument/2006/relationships/slide" Target="slides/slide11.xml"/><Relationship Id="rId38" Type="http://schemas.openxmlformats.org/officeDocument/2006/relationships/font" Target="fonts/ProximaNov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3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2" name="Google Shape;5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6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38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3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42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85750" y="703975"/>
            <a:ext cx="6453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8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Citizenship Class</a:t>
            </a:r>
            <a:endParaRPr b="0" sz="85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0" y="3189100"/>
            <a:ext cx="51405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Session 7: Citizenship Rights and Responsibilities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950" y="2168700"/>
            <a:ext cx="3591225" cy="27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>
            <p:ph type="title"/>
          </p:nvPr>
        </p:nvSpPr>
        <p:spPr>
          <a:xfrm>
            <a:off x="311700" y="459350"/>
            <a:ext cx="85206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</a:pPr>
            <a:r>
              <a:rPr b="0" lang="en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Becoming Loyal to the United States</a:t>
            </a:r>
            <a:endParaRPr b="0" sz="9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type="title"/>
          </p:nvPr>
        </p:nvSpPr>
        <p:spPr>
          <a:xfrm>
            <a:off x="311700" y="57425"/>
            <a:ext cx="85206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Citizenship Oath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11"/>
          <p:cNvSpPr txBox="1"/>
          <p:nvPr>
            <p:ph idx="1" type="body"/>
          </p:nvPr>
        </p:nvSpPr>
        <p:spPr>
          <a:xfrm>
            <a:off x="153800" y="818225"/>
            <a:ext cx="85206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 hereby declare, on oath,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that I absolutely and entirely renounce and abjure all allegiance and fidelity to any foreign prince, potentate, state, or sovereignty, of whom or which I have heretofore been a subject or citizen;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that I will support and defend the Constitution and laws of the United States of America against all enemies, foreign and domestic;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that I will bear true faith and allegiance to the same;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6048250" y="2406725"/>
            <a:ext cx="2952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Give up loyalty to other countries</a:t>
            </a:r>
            <a:endParaRPr b="0" i="0" sz="1800" u="none" cap="none" strike="noStrike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6276200" y="3549600"/>
            <a:ext cx="23655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Defend the Constitution</a:t>
            </a:r>
            <a:endParaRPr b="0" i="0" sz="1800" u="none" cap="none" strike="noStrike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6660900" y="4284275"/>
            <a:ext cx="16218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Obey U.S. laws</a:t>
            </a:r>
            <a:endParaRPr b="0" i="0" sz="1800" u="none" cap="none" strike="noStrike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type="title"/>
          </p:nvPr>
        </p:nvSpPr>
        <p:spPr>
          <a:xfrm>
            <a:off x="311700" y="57425"/>
            <a:ext cx="85206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Citizenship Oath (continued)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182500" y="988063"/>
            <a:ext cx="8520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that I will bear arms on behalf of the United States when required by the law;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that I will perform noncombatant service in the Armed Forces of the United States when required by the law;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that I will perform work of national importance under civilian direction when required by the law;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and that I take this obligation freely, without any mental reservation or purpose of evasion; so help me God.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5841650" y="1805400"/>
            <a:ext cx="280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Serve in the military if needed</a:t>
            </a:r>
            <a:endParaRPr b="0" i="0" sz="1800" u="none" cap="none" strike="noStrike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>
            <a:off x="315750" y="129175"/>
            <a:ext cx="85125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Promises made in the Citizenship Oath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2786100" y="1486625"/>
            <a:ext cx="35718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Give up loyalty to other countries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Defend the Constitution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Obey the laws of the United States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Serve in the military if needed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#4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Pledge of Allegiance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14"/>
          <p:cNvSpPr txBox="1"/>
          <p:nvPr>
            <p:ph idx="1" type="body"/>
          </p:nvPr>
        </p:nvSpPr>
        <p:spPr>
          <a:xfrm>
            <a:off x="4751425" y="1358163"/>
            <a:ext cx="3875700" cy="26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 pledge allegiance to the flag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of the United States of America,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and to the Republic for which it stands,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one Nation under God, indivisible,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with liberty and justice for all.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https://www.united-states-flag.com/media/catalog/product/cache/2/thumbnail/9df78eab33525d08d6e5fb8d27136e95/u/s/usa1218spa_-01_flag_american-flag-12ft-x-18ft-valley-forge-koralex-ii-2-ply-sewn-polyester.jpg" id="155" name="Google Shape;1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949" y="1502338"/>
            <a:ext cx="4285024" cy="239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Pledge of Allegiance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4751425" y="1358163"/>
            <a:ext cx="3875700" cy="26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 pledge allegiance to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flag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of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United States of America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and to the Republic for which it stands,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one Nation under God, indivisible,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with liberty and justice for all.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https://www.united-states-flag.com/media/catalog/product/cache/2/thumbnail/9df78eab33525d08d6e5fb8d27136e95/u/s/usa1218spa_-01_flag_american-flag-12ft-x-18ft-valley-forge-koralex-ii-2-ply-sewn-polyester.jpg"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949" y="1502338"/>
            <a:ext cx="4285024" cy="239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#5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311700" y="459350"/>
            <a:ext cx="85206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</a:pPr>
            <a:r>
              <a:rPr b="0" lang="en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Rights and Responsibilities of Citizens</a:t>
            </a:r>
            <a:endParaRPr b="0" sz="9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Citizenship Responsibilities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200950" y="1208052"/>
            <a:ext cx="3875700" cy="3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duties or responsibilities of a United States citizen include: pay taxes, serve on a jury, and register for Selective Service. It is required by law that citizens do these things.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Another responsibility of citizens is voting, although it is not required.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1200" y="1373349"/>
            <a:ext cx="3954900" cy="30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Citizenship Responsibilities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18"/>
          <p:cNvSpPr txBox="1"/>
          <p:nvPr>
            <p:ph idx="1" type="body"/>
          </p:nvPr>
        </p:nvSpPr>
        <p:spPr>
          <a:xfrm>
            <a:off x="200950" y="1208052"/>
            <a:ext cx="3875700" cy="3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duties or responsibilities of a United States citizen include: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pay taxes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serve on a jury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and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register for Selective Service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 It is required by law that citizens do these things.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Another responsibility of citizens is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voting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although it is not required.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#6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1200" y="1373349"/>
            <a:ext cx="3954900" cy="30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Rights of United States Citizens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4493025" y="1220252"/>
            <a:ext cx="3875700" cy="3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Basic rights are guaranteed to everyone in the United States (even non-citizens) in the Constitution. Citizens have additional rights.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These additional rights for citizens are the right to vote in federal elections and the right to run for office.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b="0" l="0" r="2741" t="0"/>
          <a:stretch/>
        </p:blipFill>
        <p:spPr>
          <a:xfrm>
            <a:off x="344525" y="1514200"/>
            <a:ext cx="3761301" cy="2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311700" y="0"/>
            <a:ext cx="85206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What is the difference between a </a:t>
            </a:r>
            <a:r>
              <a:rPr b="1"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right </a:t>
            </a:r>
            <a:r>
              <a:rPr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and a </a:t>
            </a:r>
            <a:r>
              <a:rPr b="1"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responsibility</a:t>
            </a:r>
            <a:r>
              <a:rPr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311700" y="1396500"/>
            <a:ext cx="3999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b="1"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right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is a freedom that is protected, such as the right to free speech and religion.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2"/>
          <p:cNvSpPr txBox="1"/>
          <p:nvPr>
            <p:ph idx="2" type="body"/>
          </p:nvPr>
        </p:nvSpPr>
        <p:spPr>
          <a:xfrm>
            <a:off x="4832400" y="1396500"/>
            <a:ext cx="3999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b="1"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responsibility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is a duty or something you should do, such as voting or doing your homework.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A Citizen's Bill of Responsibilities | The Art of Manliness"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213" y="2794650"/>
            <a:ext cx="3505575" cy="20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Rights of United States Citizens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4493025" y="1220252"/>
            <a:ext cx="3875700" cy="3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Basic rights are guaranteed to everyone in the United States (even non-citizens) in the Constitution. Citizens have additional rights.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These additional rights for citizens are the right to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vote in federal elections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and the right to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run for office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0" r="2741" t="0"/>
          <a:stretch/>
        </p:blipFill>
        <p:spPr>
          <a:xfrm>
            <a:off x="344525" y="1514200"/>
            <a:ext cx="3761301" cy="26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#7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The Right to Vote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157900" y="961850"/>
            <a:ext cx="38757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eligible to vote in federal elections if: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a U.S. citizen (either by birth or naturalization)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meet your state’s residency requirements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18 years old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a registered voter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9700" y="1703375"/>
            <a:ext cx="3572700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4143000" y="1136075"/>
            <a:ext cx="48861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process to vote is simple and there is no cost.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1004850" y="200975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The Right to Vote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22"/>
          <p:cNvSpPr txBox="1"/>
          <p:nvPr>
            <p:ph idx="1" type="body"/>
          </p:nvPr>
        </p:nvSpPr>
        <p:spPr>
          <a:xfrm>
            <a:off x="157900" y="961850"/>
            <a:ext cx="38757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eligible to vote in federal elections if: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a U.S. citizen (either by birth or naturalization)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meet your state’s residency requirements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18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years old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are a registered voter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9700" y="1703375"/>
            <a:ext cx="3572700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>
            <p:ph idx="1" type="body"/>
          </p:nvPr>
        </p:nvSpPr>
        <p:spPr>
          <a:xfrm>
            <a:off x="4143000" y="1136075"/>
            <a:ext cx="48861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process to vote is simple and there is no cost.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#8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311700" y="459350"/>
            <a:ext cx="85206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</a:pPr>
            <a:r>
              <a:rPr b="0" lang="en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Political Parties and Participating in Democracy</a:t>
            </a:r>
            <a:endParaRPr b="0" sz="9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1004850" y="0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American Political Parties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0" y="791800"/>
            <a:ext cx="4521600" cy="1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political party is a group of people with similar political views and interests that work together to influence elections and political decisions.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4801650" y="791800"/>
            <a:ext cx="42060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Political parties: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Select and support candidates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Encourage people to participate and vote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Monitor and report on political issues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8" name="Google Shape;228;p24"/>
          <p:cNvSpPr txBox="1"/>
          <p:nvPr>
            <p:ph idx="1" type="body"/>
          </p:nvPr>
        </p:nvSpPr>
        <p:spPr>
          <a:xfrm>
            <a:off x="730650" y="3131650"/>
            <a:ext cx="7682700" cy="1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Today’s biggest parties are the Democrats and the Republicans. These parties are often associated with colors, blue for Democrats and red for Republicans; and animal symbols, donkey for Democrats and elephant for Republicans. The Republican Party is also known as the GOP, which stands for ‘Grand Old Party’.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674" y="2037675"/>
            <a:ext cx="1531975" cy="11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1004850" y="0"/>
            <a:ext cx="7134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American Political Parties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5" name="Google Shape;235;p25"/>
          <p:cNvSpPr txBox="1"/>
          <p:nvPr>
            <p:ph idx="1" type="body"/>
          </p:nvPr>
        </p:nvSpPr>
        <p:spPr>
          <a:xfrm>
            <a:off x="0" y="791800"/>
            <a:ext cx="4521600" cy="1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political party is a group of people with similar political views and interests that work together to influence elections and political decisions.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25"/>
          <p:cNvSpPr txBox="1"/>
          <p:nvPr>
            <p:ph idx="1" type="body"/>
          </p:nvPr>
        </p:nvSpPr>
        <p:spPr>
          <a:xfrm>
            <a:off x="4801650" y="791800"/>
            <a:ext cx="42060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Political parties: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Select and support candidates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Encourage people to participate and vote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Monitor and report on political issues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730650" y="3131650"/>
            <a:ext cx="7682700" cy="1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Today’s biggest parties are the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Democrats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and the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Republicans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 These parties are often associated with colors, blue for Democrats and red for Republicans; and animal symbols, donkey for Democrats and elephant for Republicans. The Republican Party is also known as the GOP, which stands for ‘Grand Old Party’.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674" y="2037675"/>
            <a:ext cx="1531975" cy="11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#9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665850" y="0"/>
            <a:ext cx="7812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Ways to Participate in Democracy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6151" y="956500"/>
            <a:ext cx="2981100" cy="37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244150" y="576625"/>
            <a:ext cx="48447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As a citizen, you can make a big difference. Some things you can do to be politically active include: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Register to vote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Vote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in every election (local, state, and federal)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Vote in primaries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Join a political party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Ask questions of candidates and elected officials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Run for office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>
            <p:ph type="title"/>
          </p:nvPr>
        </p:nvSpPr>
        <p:spPr>
          <a:xfrm>
            <a:off x="682500" y="0"/>
            <a:ext cx="77790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Ways to Participate in Democracy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244150" y="576625"/>
            <a:ext cx="48447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As a citizen, you can make a big difference. Some things you can do to be politically active include: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Register to vote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Vote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in every election (local, state, and federal)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Vote in primaries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Join a political party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Ask questions of candidates and elected officials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Run for office</a:t>
            </a:r>
            <a:endParaRPr sz="22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3" name="Google Shape;2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6151" y="956500"/>
            <a:ext cx="2981100" cy="37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#10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311700" y="71775"/>
            <a:ext cx="85206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WORKSHEET REVIEW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p28"/>
          <p:cNvSpPr txBox="1"/>
          <p:nvPr>
            <p:ph idx="1" type="body"/>
          </p:nvPr>
        </p:nvSpPr>
        <p:spPr>
          <a:xfrm>
            <a:off x="182525" y="1105475"/>
            <a:ext cx="4497000" cy="3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1. Freedom of expression/speech/assembly/religion; right to bear arms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2. Between ages 18 and 25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3. April 15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4. Give up loyal to other countries/defend the Constitution/obey the laws of the United States/serve in military if needed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5. The flag/the United States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1" name="Google Shape;261;p28"/>
          <p:cNvSpPr txBox="1"/>
          <p:nvPr>
            <p:ph idx="1" type="body"/>
          </p:nvPr>
        </p:nvSpPr>
        <p:spPr>
          <a:xfrm>
            <a:off x="4679525" y="1105475"/>
            <a:ext cx="4091400" cy="3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6. Pay taxes/serve on a jury/register for Selective Service/vote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7. Vote in federal elections/run for office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8. 18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9. Democrats and Republicans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10. Register to vote/vote/vote in primaries/join political party/ask elected officials questions/run for office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7416625" y="2018151"/>
            <a:ext cx="1655618" cy="1243873"/>
          </a:xfrm>
          <a:custGeom>
            <a:rect b="b" l="l" r="r" t="t"/>
            <a:pathLst>
              <a:path extrusionOk="0" h="107462" w="124717">
                <a:moveTo>
                  <a:pt x="14290" y="75153"/>
                </a:moveTo>
                <a:lnTo>
                  <a:pt x="34461" y="107462"/>
                </a:lnTo>
                <a:lnTo>
                  <a:pt x="124717" y="16970"/>
                </a:lnTo>
                <a:lnTo>
                  <a:pt x="103930" y="0"/>
                </a:lnTo>
                <a:lnTo>
                  <a:pt x="39113" y="65013"/>
                </a:lnTo>
                <a:lnTo>
                  <a:pt x="20255" y="36749"/>
                </a:lnTo>
                <a:lnTo>
                  <a:pt x="0" y="52729"/>
                </a:lnTo>
                <a:lnTo>
                  <a:pt x="18187" y="81214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type="title"/>
          </p:nvPr>
        </p:nvSpPr>
        <p:spPr>
          <a:xfrm>
            <a:off x="311700" y="71775"/>
            <a:ext cx="85206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Dictation Practice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206100" y="1119825"/>
            <a:ext cx="8731800" cy="3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Oswald"/>
              <a:buChar char="●"/>
            </a:pPr>
            <a:r>
              <a:rPr lang="en" sz="3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 pay taxes in April.</a:t>
            </a:r>
            <a:endParaRPr sz="3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Oswald"/>
              <a:buChar char="●"/>
            </a:pPr>
            <a:r>
              <a:rPr lang="en" sz="3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Citizens have the right to run for office.</a:t>
            </a:r>
            <a:endParaRPr sz="3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Oswald"/>
              <a:buChar char="●"/>
            </a:pPr>
            <a:r>
              <a:rPr lang="en" sz="3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 want to be an American citizen.</a:t>
            </a:r>
            <a:endParaRPr sz="3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59350"/>
            <a:ext cx="85206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</a:pPr>
            <a:r>
              <a:rPr b="0" lang="en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Rights and Responsibilities of Everyone</a:t>
            </a:r>
            <a:endParaRPr b="0" sz="9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type="title"/>
          </p:nvPr>
        </p:nvSpPr>
        <p:spPr>
          <a:xfrm>
            <a:off x="0" y="186625"/>
            <a:ext cx="9144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52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WHAT TO DO NOW</a:t>
            </a:r>
            <a:endParaRPr sz="5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4" name="Google Shape;274;p30"/>
          <p:cNvSpPr txBox="1"/>
          <p:nvPr>
            <p:ph idx="1" type="body"/>
          </p:nvPr>
        </p:nvSpPr>
        <p:spPr>
          <a:xfrm>
            <a:off x="206100" y="1119825"/>
            <a:ext cx="8731800" cy="3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swald"/>
              <a:buChar char="●"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Writing Practice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swald"/>
              <a:buChar char="○"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Write out the eight sentences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swald"/>
              <a:buChar char="○"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Practice saying them out loud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swald"/>
              <a:buChar char="●"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Reading Practice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swald"/>
              <a:buChar char="○"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Practice reading sentences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swald"/>
              <a:buChar char="■"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Read out loud!!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311700" y="71775"/>
            <a:ext cx="85206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Class is Complete!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105625" y="990600"/>
            <a:ext cx="6038100" cy="3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Sessions 1-7 cover all the material that is on the Civics Test</a:t>
            </a:r>
            <a:endParaRPr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next video series will explain how to </a:t>
            </a:r>
            <a:r>
              <a:rPr b="1"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fill out the application for citizenship</a:t>
            </a: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and </a:t>
            </a:r>
            <a:r>
              <a:rPr b="1"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explain what will happen during the</a:t>
            </a: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citizenship interview</a:t>
            </a: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 b="0" l="16009" r="16009" t="0"/>
          <a:stretch/>
        </p:blipFill>
        <p:spPr>
          <a:xfrm>
            <a:off x="6143725" y="1372509"/>
            <a:ext cx="2789100" cy="29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type="title"/>
          </p:nvPr>
        </p:nvSpPr>
        <p:spPr>
          <a:xfrm>
            <a:off x="311700" y="71775"/>
            <a:ext cx="85206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IF YOU HAVE ANY QUESTIONS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7" name="Google Shape;287;p32"/>
          <p:cNvSpPr txBox="1"/>
          <p:nvPr>
            <p:ph idx="1" type="body"/>
          </p:nvPr>
        </p:nvSpPr>
        <p:spPr>
          <a:xfrm>
            <a:off x="208650" y="1019300"/>
            <a:ext cx="87267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Call the Columbus Junction Public Library: </a:t>
            </a:r>
            <a:r>
              <a:rPr lang="en" sz="35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319-728-7972</a:t>
            </a:r>
            <a:endParaRPr sz="3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Email Mandy Grimm at: </a:t>
            </a:r>
            <a:r>
              <a:rPr lang="en" sz="35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mandy.grimm@columbusjct.lib.ia.us</a:t>
            </a:r>
            <a:endParaRPr sz="35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311700" y="80175"/>
            <a:ext cx="85206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Rights of </a:t>
            </a:r>
            <a:r>
              <a:rPr b="1" lang="en" sz="4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Everyone</a:t>
            </a:r>
            <a:r>
              <a:rPr lang="en" sz="4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in the United States</a:t>
            </a:r>
            <a:endParaRPr sz="4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4832400" y="1242975"/>
            <a:ext cx="3999900" cy="3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first 10 amendments of the Constitution are known as the Bill of Rights. The Bill of Rights protects everyone’s (including non-citizens!!) basic freedoms including freedom of expression, freedom of speech, freedom of assembly, freedom of religion, and the right to bear arms.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00" y="1014825"/>
            <a:ext cx="3189300" cy="36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311700" y="80175"/>
            <a:ext cx="85206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Rights of </a:t>
            </a:r>
            <a:r>
              <a:rPr b="1" lang="en" sz="4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Everyone</a:t>
            </a:r>
            <a:r>
              <a:rPr lang="en" sz="4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in the United States</a:t>
            </a:r>
            <a:endParaRPr sz="4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5"/>
          <p:cNvSpPr txBox="1"/>
          <p:nvPr>
            <p:ph idx="1" type="body"/>
          </p:nvPr>
        </p:nvSpPr>
        <p:spPr>
          <a:xfrm>
            <a:off x="4832400" y="1242975"/>
            <a:ext cx="3999900" cy="3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first 10 amendments of the Constitution are known as the Bill of Rights. The Bill of Rights protects everyone’s (including non-citizens!!) basic freedoms including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freedom of expression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freedom of speech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freedom of assembly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freedom of religion,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and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right to bear arms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00" y="1014825"/>
            <a:ext cx="3189300" cy="36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#1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0" y="0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Responsibility - Register for Selective Service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6"/>
          <p:cNvSpPr txBox="1"/>
          <p:nvPr>
            <p:ph idx="1" type="body"/>
          </p:nvPr>
        </p:nvSpPr>
        <p:spPr>
          <a:xfrm>
            <a:off x="382400" y="1447050"/>
            <a:ext cx="39999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All males between ages 18 and 25 must register with the Selective Service System (SSS).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Selective Service System - Wikipedia"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225" y="1104000"/>
            <a:ext cx="3423600" cy="34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382400" y="2973375"/>
            <a:ext cx="3999900" cy="1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Immigrant males between the ages of 18 and 25 must register within 30 days of arriving in the United States.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0" y="0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Responsibility - Register for Selective Service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382400" y="1447050"/>
            <a:ext cx="3999900" cy="27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All males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between ages 18 and 25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must register with the Selective Service System (SSS).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Immigrant males between the ages of 18 and 25 must register within 30 days of arriving in the United States.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Selective Service System - Wikipedia"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225" y="1104000"/>
            <a:ext cx="3423600" cy="34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#2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0" y="0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Responsibility - Pay Taxes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138375" y="987675"/>
            <a:ext cx="3999900" cy="3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 the United States, federal income tax is collected by the Internal Revenue Service (IRS).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tax year is January 1 to December 31. You must file a federal income tax return by April 15 each year, or by the deadline following April 15 when it falls on a weekend.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350" y="1315951"/>
            <a:ext cx="4356600" cy="29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0" y="0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Responsibility - Pay Taxes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138375" y="987675"/>
            <a:ext cx="3999900" cy="3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 the United States, federal income tax is collected by the Internal Revenue Service (IRS).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tax year is January 1 to December 31. You must file a federal income tax return by </a:t>
            </a:r>
            <a:r>
              <a:rPr lang="en" sz="22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April 15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each year, or by the deadline following April 15 when it falls on a weekend.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350" y="1315951"/>
            <a:ext cx="4356600" cy="29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"/>
          <p:cNvSpPr txBox="1"/>
          <p:nvPr/>
        </p:nvSpPr>
        <p:spPr>
          <a:xfrm>
            <a:off x="6660600" y="4682625"/>
            <a:ext cx="24834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Question #3</a:t>
            </a:r>
            <a:endParaRPr b="0" i="0" sz="1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