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Economica"/>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3" roundtripDataSignature="AMtx7miK/bIbm7qmyleQzLtJ+rDmSrkk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4.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6.xml"/><Relationship Id="rId21" Type="http://schemas.openxmlformats.org/officeDocument/2006/relationships/slide" Target="slides/slide15.xml"/><Relationship Id="rId43"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Economica-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Economica-italic.fntdata"/><Relationship Id="rId14" Type="http://schemas.openxmlformats.org/officeDocument/2006/relationships/slide" Target="slides/slide8.xml"/><Relationship Id="rId36" Type="http://schemas.openxmlformats.org/officeDocument/2006/relationships/font" Target="fonts/Economica-bold.fntdata"/><Relationship Id="rId17" Type="http://schemas.openxmlformats.org/officeDocument/2006/relationships/slide" Target="slides/slide11.xml"/><Relationship Id="rId39" Type="http://schemas.openxmlformats.org/officeDocument/2006/relationships/font" Target="fonts/OpenSans-regular.fntdata"/><Relationship Id="rId16" Type="http://schemas.openxmlformats.org/officeDocument/2006/relationships/slide" Target="slides/slide10.xml"/><Relationship Id="rId38" Type="http://schemas.openxmlformats.org/officeDocument/2006/relationships/font" Target="fonts/Economica-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ac43696d5f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gac43696d5f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9"/>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9"/>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9"/>
          <p:cNvSpPr txBox="1"/>
          <p:nvPr>
            <p:ph type="ctrTitle"/>
          </p:nvPr>
        </p:nvSpPr>
        <p:spPr>
          <a:xfrm>
            <a:off x="3044700" y="1444255"/>
            <a:ext cx="3054600" cy="1537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p:txBody>
      </p:sp>
      <p:sp>
        <p:nvSpPr>
          <p:cNvPr id="13" name="Google Shape;13;p29"/>
          <p:cNvSpPr txBox="1"/>
          <p:nvPr>
            <p:ph idx="1" type="subTitle"/>
          </p:nvPr>
        </p:nvSpPr>
        <p:spPr>
          <a:xfrm>
            <a:off x="3044700" y="3116580"/>
            <a:ext cx="3054600" cy="701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3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8"/>
          <p:cNvSpPr txBox="1"/>
          <p:nvPr>
            <p:ph hasCustomPrompt="1" type="title"/>
          </p:nvPr>
        </p:nvSpPr>
        <p:spPr>
          <a:xfrm>
            <a:off x="311700" y="957125"/>
            <a:ext cx="8520600" cy="2128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16000"/>
              <a:buNone/>
              <a:defRPr sz="16000">
                <a:solidFill>
                  <a:schemeClr val="lt2"/>
                </a:solidFill>
              </a:defRPr>
            </a:lvl1pPr>
            <a:lvl2pPr lvl="1" algn="ctr">
              <a:lnSpc>
                <a:spcPct val="100000"/>
              </a:lnSpc>
              <a:spcBef>
                <a:spcPts val="0"/>
              </a:spcBef>
              <a:spcAft>
                <a:spcPts val="0"/>
              </a:spcAft>
              <a:buClr>
                <a:schemeClr val="lt2"/>
              </a:buClr>
              <a:buSzPts val="16000"/>
              <a:buNone/>
              <a:defRPr sz="16000">
                <a:solidFill>
                  <a:schemeClr val="lt2"/>
                </a:solidFill>
              </a:defRPr>
            </a:lvl2pPr>
            <a:lvl3pPr lvl="2" algn="ctr">
              <a:lnSpc>
                <a:spcPct val="100000"/>
              </a:lnSpc>
              <a:spcBef>
                <a:spcPts val="0"/>
              </a:spcBef>
              <a:spcAft>
                <a:spcPts val="0"/>
              </a:spcAft>
              <a:buClr>
                <a:schemeClr val="lt2"/>
              </a:buClr>
              <a:buSzPts val="16000"/>
              <a:buNone/>
              <a:defRPr sz="16000">
                <a:solidFill>
                  <a:schemeClr val="lt2"/>
                </a:solidFill>
              </a:defRPr>
            </a:lvl3pPr>
            <a:lvl4pPr lvl="3" algn="ctr">
              <a:lnSpc>
                <a:spcPct val="100000"/>
              </a:lnSpc>
              <a:spcBef>
                <a:spcPts val="0"/>
              </a:spcBef>
              <a:spcAft>
                <a:spcPts val="0"/>
              </a:spcAft>
              <a:buClr>
                <a:schemeClr val="lt2"/>
              </a:buClr>
              <a:buSzPts val="16000"/>
              <a:buNone/>
              <a:defRPr sz="16000">
                <a:solidFill>
                  <a:schemeClr val="lt2"/>
                </a:solidFill>
              </a:defRPr>
            </a:lvl4pPr>
            <a:lvl5pPr lvl="4" algn="ctr">
              <a:lnSpc>
                <a:spcPct val="100000"/>
              </a:lnSpc>
              <a:spcBef>
                <a:spcPts val="0"/>
              </a:spcBef>
              <a:spcAft>
                <a:spcPts val="0"/>
              </a:spcAft>
              <a:buClr>
                <a:schemeClr val="lt2"/>
              </a:buClr>
              <a:buSzPts val="16000"/>
              <a:buNone/>
              <a:defRPr sz="16000">
                <a:solidFill>
                  <a:schemeClr val="lt2"/>
                </a:solidFill>
              </a:defRPr>
            </a:lvl5pPr>
            <a:lvl6pPr lvl="5" algn="ctr">
              <a:lnSpc>
                <a:spcPct val="100000"/>
              </a:lnSpc>
              <a:spcBef>
                <a:spcPts val="0"/>
              </a:spcBef>
              <a:spcAft>
                <a:spcPts val="0"/>
              </a:spcAft>
              <a:buClr>
                <a:schemeClr val="lt2"/>
              </a:buClr>
              <a:buSzPts val="16000"/>
              <a:buNone/>
              <a:defRPr sz="16000">
                <a:solidFill>
                  <a:schemeClr val="lt2"/>
                </a:solidFill>
              </a:defRPr>
            </a:lvl6pPr>
            <a:lvl7pPr lvl="6" algn="ctr">
              <a:lnSpc>
                <a:spcPct val="100000"/>
              </a:lnSpc>
              <a:spcBef>
                <a:spcPts val="0"/>
              </a:spcBef>
              <a:spcAft>
                <a:spcPts val="0"/>
              </a:spcAft>
              <a:buClr>
                <a:schemeClr val="lt2"/>
              </a:buClr>
              <a:buSzPts val="16000"/>
              <a:buNone/>
              <a:defRPr sz="16000">
                <a:solidFill>
                  <a:schemeClr val="lt2"/>
                </a:solidFill>
              </a:defRPr>
            </a:lvl7pPr>
            <a:lvl8pPr lvl="7" algn="ctr">
              <a:lnSpc>
                <a:spcPct val="100000"/>
              </a:lnSpc>
              <a:spcBef>
                <a:spcPts val="0"/>
              </a:spcBef>
              <a:spcAft>
                <a:spcPts val="0"/>
              </a:spcAft>
              <a:buClr>
                <a:schemeClr val="lt2"/>
              </a:buClr>
              <a:buSzPts val="16000"/>
              <a:buNone/>
              <a:defRPr sz="16000">
                <a:solidFill>
                  <a:schemeClr val="lt2"/>
                </a:solidFill>
              </a:defRPr>
            </a:lvl8pPr>
            <a:lvl9pPr lvl="8" algn="ctr">
              <a:lnSpc>
                <a:spcPct val="100000"/>
              </a:lnSpc>
              <a:spcBef>
                <a:spcPts val="0"/>
              </a:spcBef>
              <a:spcAft>
                <a:spcPts val="0"/>
              </a:spcAft>
              <a:buClr>
                <a:schemeClr val="lt2"/>
              </a:buClr>
              <a:buSzPts val="16000"/>
              <a:buNone/>
              <a:defRPr sz="16000">
                <a:solidFill>
                  <a:schemeClr val="lt2"/>
                </a:solidFill>
              </a:defRPr>
            </a:lvl9pPr>
          </a:lstStyle>
          <a:p>
            <a:r>
              <a:t>xx%</a:t>
            </a:r>
          </a:p>
        </p:txBody>
      </p:sp>
      <p:sp>
        <p:nvSpPr>
          <p:cNvPr id="54" name="Google Shape;54;p38"/>
          <p:cNvSpPr txBox="1"/>
          <p:nvPr>
            <p:ph idx="1" type="body"/>
          </p:nvPr>
        </p:nvSpPr>
        <p:spPr>
          <a:xfrm>
            <a:off x="311700" y="3162000"/>
            <a:ext cx="85206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5" name="Google Shape;55;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2" name="Shape 62"/>
        <p:cNvGrpSpPr/>
        <p:nvPr/>
      </p:nvGrpSpPr>
      <p:grpSpPr>
        <a:xfrm>
          <a:off x="0" y="0"/>
          <a:ext cx="0" cy="0"/>
          <a:chOff x="0" y="0"/>
          <a:chExt cx="0" cy="0"/>
        </a:xfrm>
      </p:grpSpPr>
      <p:sp>
        <p:nvSpPr>
          <p:cNvPr id="63" name="Google Shape;63;gac43696d5f_0_7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gac43696d5f_0_78"/>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65" name="Google Shape;65;gac43696d5f_0_78"/>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6" name="Google Shape;66;gac43696d5f_0_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7" name="Shape 67"/>
        <p:cNvGrpSpPr/>
        <p:nvPr/>
      </p:nvGrpSpPr>
      <p:grpSpPr>
        <a:xfrm>
          <a:off x="0" y="0"/>
          <a:ext cx="0" cy="0"/>
          <a:chOff x="0" y="0"/>
          <a:chExt cx="0" cy="0"/>
        </a:xfrm>
      </p:grpSpPr>
      <p:sp>
        <p:nvSpPr>
          <p:cNvPr id="68" name="Google Shape;68;gac43696d5f_0_67"/>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69" name="Google Shape;69;gac43696d5f_0_67"/>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70" name="Google Shape;70;gac43696d5f_0_67"/>
          <p:cNvSpPr txBox="1"/>
          <p:nvPr>
            <p:ph type="ctrTitle"/>
          </p:nvPr>
        </p:nvSpPr>
        <p:spPr>
          <a:xfrm>
            <a:off x="3044700" y="1444255"/>
            <a:ext cx="3054600" cy="1537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p:txBody>
      </p:sp>
      <p:sp>
        <p:nvSpPr>
          <p:cNvPr id="71" name="Google Shape;71;gac43696d5f_0_67"/>
          <p:cNvSpPr txBox="1"/>
          <p:nvPr>
            <p:ph idx="1" type="subTitle"/>
          </p:nvPr>
        </p:nvSpPr>
        <p:spPr>
          <a:xfrm>
            <a:off x="3044700" y="3116580"/>
            <a:ext cx="3054600" cy="701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72" name="Google Shape;72;gac43696d5f_0_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gac43696d5f_0_7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75" name="Google Shape;75;gac43696d5f_0_7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76" name="Google Shape;76;gac43696d5f_0_73"/>
          <p:cNvSpPr txBox="1"/>
          <p:nvPr>
            <p:ph type="title"/>
          </p:nvPr>
        </p:nvSpPr>
        <p:spPr>
          <a:xfrm>
            <a:off x="773700" y="1806450"/>
            <a:ext cx="7596600" cy="153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p:txBody>
      </p:sp>
      <p:sp>
        <p:nvSpPr>
          <p:cNvPr id="77" name="Google Shape;77;gac43696d5f_0_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8" name="Shape 78"/>
        <p:cNvGrpSpPr/>
        <p:nvPr/>
      </p:nvGrpSpPr>
      <p:grpSpPr>
        <a:xfrm>
          <a:off x="0" y="0"/>
          <a:ext cx="0" cy="0"/>
          <a:chOff x="0" y="0"/>
          <a:chExt cx="0" cy="0"/>
        </a:xfrm>
      </p:grpSpPr>
      <p:sp>
        <p:nvSpPr>
          <p:cNvPr id="79" name="Google Shape;79;gac43696d5f_0_83"/>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80" name="Google Shape;80;gac43696d5f_0_83"/>
          <p:cNvSpPr txBox="1"/>
          <p:nvPr>
            <p:ph idx="1" type="body"/>
          </p:nvPr>
        </p:nvSpPr>
        <p:spPr>
          <a:xfrm>
            <a:off x="311700" y="1225225"/>
            <a:ext cx="3999900" cy="33540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1" name="Google Shape;81;gac43696d5f_0_83"/>
          <p:cNvSpPr txBox="1"/>
          <p:nvPr>
            <p:ph idx="2" type="body"/>
          </p:nvPr>
        </p:nvSpPr>
        <p:spPr>
          <a:xfrm>
            <a:off x="4832400" y="1225225"/>
            <a:ext cx="3999900" cy="33540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2" name="Google Shape;82;gac43696d5f_0_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3" name="Shape 83"/>
        <p:cNvGrpSpPr/>
        <p:nvPr/>
      </p:nvGrpSpPr>
      <p:grpSpPr>
        <a:xfrm>
          <a:off x="0" y="0"/>
          <a:ext cx="0" cy="0"/>
          <a:chOff x="0" y="0"/>
          <a:chExt cx="0" cy="0"/>
        </a:xfrm>
      </p:grpSpPr>
      <p:sp>
        <p:nvSpPr>
          <p:cNvPr id="84" name="Google Shape;84;gac43696d5f_0_88"/>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85" name="Google Shape;85;gac43696d5f_0_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6" name="Shape 86"/>
        <p:cNvGrpSpPr/>
        <p:nvPr/>
      </p:nvGrpSpPr>
      <p:grpSpPr>
        <a:xfrm>
          <a:off x="0" y="0"/>
          <a:ext cx="0" cy="0"/>
          <a:chOff x="0" y="0"/>
          <a:chExt cx="0" cy="0"/>
        </a:xfrm>
      </p:grpSpPr>
      <p:sp>
        <p:nvSpPr>
          <p:cNvPr id="87" name="Google Shape;87;gac43696d5f_0_9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88" name="Google Shape;88;gac43696d5f_0_91"/>
          <p:cNvSpPr txBox="1"/>
          <p:nvPr>
            <p:ph idx="1" type="body"/>
          </p:nvPr>
        </p:nvSpPr>
        <p:spPr>
          <a:xfrm>
            <a:off x="311700" y="1399400"/>
            <a:ext cx="2808000" cy="27849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9" name="Google Shape;89;gac43696d5f_0_9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0" name="Shape 90"/>
        <p:cNvGrpSpPr/>
        <p:nvPr/>
      </p:nvGrpSpPr>
      <p:grpSpPr>
        <a:xfrm>
          <a:off x="0" y="0"/>
          <a:ext cx="0" cy="0"/>
          <a:chOff x="0" y="0"/>
          <a:chExt cx="0" cy="0"/>
        </a:xfrm>
      </p:grpSpPr>
      <p:sp>
        <p:nvSpPr>
          <p:cNvPr id="91" name="Google Shape;91;gac43696d5f_0_95"/>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gac43696d5f_0_95"/>
          <p:cNvSpPr txBox="1"/>
          <p:nvPr>
            <p:ph type="title"/>
          </p:nvPr>
        </p:nvSpPr>
        <p:spPr>
          <a:xfrm>
            <a:off x="490250" y="450150"/>
            <a:ext cx="5878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93" name="Google Shape;93;gac43696d5f_0_9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4" name="Shape 94"/>
        <p:cNvGrpSpPr/>
        <p:nvPr/>
      </p:nvGrpSpPr>
      <p:grpSpPr>
        <a:xfrm>
          <a:off x="0" y="0"/>
          <a:ext cx="0" cy="0"/>
          <a:chOff x="0" y="0"/>
          <a:chExt cx="0" cy="0"/>
        </a:xfrm>
      </p:grpSpPr>
      <p:sp>
        <p:nvSpPr>
          <p:cNvPr id="95" name="Google Shape;95;gac43696d5f_0_9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6" name="Google Shape;96;gac43696d5f_0_9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97" name="Google Shape;97;gac43696d5f_0_99"/>
          <p:cNvSpPr txBox="1"/>
          <p:nvPr>
            <p:ph type="title"/>
          </p:nvPr>
        </p:nvSpPr>
        <p:spPr>
          <a:xfrm>
            <a:off x="265500" y="929275"/>
            <a:ext cx="4045200" cy="178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2"/>
              </a:buClr>
              <a:buSzPts val="4200"/>
              <a:buNone/>
              <a:defRPr>
                <a:solidFill>
                  <a:schemeClr val="lt2"/>
                </a:solidFill>
              </a:defRPr>
            </a:lvl1pPr>
            <a:lvl2pPr lvl="1" algn="ctr">
              <a:lnSpc>
                <a:spcPct val="100000"/>
              </a:lnSpc>
              <a:spcBef>
                <a:spcPts val="0"/>
              </a:spcBef>
              <a:spcAft>
                <a:spcPts val="0"/>
              </a:spcAft>
              <a:buClr>
                <a:schemeClr val="lt2"/>
              </a:buClr>
              <a:buSzPts val="4200"/>
              <a:buNone/>
              <a:defRPr>
                <a:solidFill>
                  <a:schemeClr val="lt2"/>
                </a:solidFill>
              </a:defRPr>
            </a:lvl2pPr>
            <a:lvl3pPr lvl="2" algn="ctr">
              <a:lnSpc>
                <a:spcPct val="100000"/>
              </a:lnSpc>
              <a:spcBef>
                <a:spcPts val="0"/>
              </a:spcBef>
              <a:spcAft>
                <a:spcPts val="0"/>
              </a:spcAft>
              <a:buClr>
                <a:schemeClr val="lt2"/>
              </a:buClr>
              <a:buSzPts val="4200"/>
              <a:buNone/>
              <a:defRPr>
                <a:solidFill>
                  <a:schemeClr val="lt2"/>
                </a:solidFill>
              </a:defRPr>
            </a:lvl3pPr>
            <a:lvl4pPr lvl="3" algn="ctr">
              <a:lnSpc>
                <a:spcPct val="100000"/>
              </a:lnSpc>
              <a:spcBef>
                <a:spcPts val="0"/>
              </a:spcBef>
              <a:spcAft>
                <a:spcPts val="0"/>
              </a:spcAft>
              <a:buClr>
                <a:schemeClr val="lt2"/>
              </a:buClr>
              <a:buSzPts val="4200"/>
              <a:buNone/>
              <a:defRPr>
                <a:solidFill>
                  <a:schemeClr val="lt2"/>
                </a:solidFill>
              </a:defRPr>
            </a:lvl4pPr>
            <a:lvl5pPr lvl="4" algn="ctr">
              <a:lnSpc>
                <a:spcPct val="100000"/>
              </a:lnSpc>
              <a:spcBef>
                <a:spcPts val="0"/>
              </a:spcBef>
              <a:spcAft>
                <a:spcPts val="0"/>
              </a:spcAft>
              <a:buClr>
                <a:schemeClr val="lt2"/>
              </a:buClr>
              <a:buSzPts val="4200"/>
              <a:buNone/>
              <a:defRPr>
                <a:solidFill>
                  <a:schemeClr val="lt2"/>
                </a:solidFill>
              </a:defRPr>
            </a:lvl5pPr>
            <a:lvl6pPr lvl="5" algn="ctr">
              <a:lnSpc>
                <a:spcPct val="100000"/>
              </a:lnSpc>
              <a:spcBef>
                <a:spcPts val="0"/>
              </a:spcBef>
              <a:spcAft>
                <a:spcPts val="0"/>
              </a:spcAft>
              <a:buClr>
                <a:schemeClr val="lt2"/>
              </a:buClr>
              <a:buSzPts val="4200"/>
              <a:buNone/>
              <a:defRPr>
                <a:solidFill>
                  <a:schemeClr val="lt2"/>
                </a:solidFill>
              </a:defRPr>
            </a:lvl6pPr>
            <a:lvl7pPr lvl="6" algn="ctr">
              <a:lnSpc>
                <a:spcPct val="100000"/>
              </a:lnSpc>
              <a:spcBef>
                <a:spcPts val="0"/>
              </a:spcBef>
              <a:spcAft>
                <a:spcPts val="0"/>
              </a:spcAft>
              <a:buClr>
                <a:schemeClr val="lt2"/>
              </a:buClr>
              <a:buSzPts val="4200"/>
              <a:buNone/>
              <a:defRPr>
                <a:solidFill>
                  <a:schemeClr val="lt2"/>
                </a:solidFill>
              </a:defRPr>
            </a:lvl7pPr>
            <a:lvl8pPr lvl="7" algn="ctr">
              <a:lnSpc>
                <a:spcPct val="100000"/>
              </a:lnSpc>
              <a:spcBef>
                <a:spcPts val="0"/>
              </a:spcBef>
              <a:spcAft>
                <a:spcPts val="0"/>
              </a:spcAft>
              <a:buClr>
                <a:schemeClr val="lt2"/>
              </a:buClr>
              <a:buSzPts val="4200"/>
              <a:buNone/>
              <a:defRPr>
                <a:solidFill>
                  <a:schemeClr val="lt2"/>
                </a:solidFill>
              </a:defRPr>
            </a:lvl8pPr>
            <a:lvl9pPr lvl="8" algn="ctr">
              <a:lnSpc>
                <a:spcPct val="100000"/>
              </a:lnSpc>
              <a:spcBef>
                <a:spcPts val="0"/>
              </a:spcBef>
              <a:spcAft>
                <a:spcPts val="0"/>
              </a:spcAft>
              <a:buClr>
                <a:schemeClr val="lt2"/>
              </a:buClr>
              <a:buSzPts val="4200"/>
              <a:buNone/>
              <a:defRPr>
                <a:solidFill>
                  <a:schemeClr val="lt2"/>
                </a:solidFill>
              </a:defRPr>
            </a:lvl9pPr>
          </a:lstStyle>
          <a:p/>
        </p:txBody>
      </p:sp>
      <p:sp>
        <p:nvSpPr>
          <p:cNvPr id="98" name="Google Shape;98;gac43696d5f_0_99"/>
          <p:cNvSpPr txBox="1"/>
          <p:nvPr>
            <p:ph idx="1" type="subTitle"/>
          </p:nvPr>
        </p:nvSpPr>
        <p:spPr>
          <a:xfrm>
            <a:off x="265500" y="2769001"/>
            <a:ext cx="4045200" cy="157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99" name="Google Shape;99;gac43696d5f_0_9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100" name="Google Shape;100;gac43696d5f_0_9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30"/>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0"/>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8" name="Google Shape;18;p30"/>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1" name="Shape 101"/>
        <p:cNvGrpSpPr/>
        <p:nvPr/>
      </p:nvGrpSpPr>
      <p:grpSpPr>
        <a:xfrm>
          <a:off x="0" y="0"/>
          <a:ext cx="0" cy="0"/>
          <a:chOff x="0" y="0"/>
          <a:chExt cx="0" cy="0"/>
        </a:xfrm>
      </p:grpSpPr>
      <p:sp>
        <p:nvSpPr>
          <p:cNvPr id="102" name="Google Shape;102;gac43696d5f_0_106"/>
          <p:cNvSpPr txBox="1"/>
          <p:nvPr>
            <p:ph idx="1" type="body"/>
          </p:nvPr>
        </p:nvSpPr>
        <p:spPr>
          <a:xfrm>
            <a:off x="319500" y="421892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103" name="Google Shape;103;gac43696d5f_0_10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4" name="Shape 104"/>
        <p:cNvGrpSpPr/>
        <p:nvPr/>
      </p:nvGrpSpPr>
      <p:grpSpPr>
        <a:xfrm>
          <a:off x="0" y="0"/>
          <a:ext cx="0" cy="0"/>
          <a:chOff x="0" y="0"/>
          <a:chExt cx="0" cy="0"/>
        </a:xfrm>
      </p:grpSpPr>
      <p:sp>
        <p:nvSpPr>
          <p:cNvPr id="105" name="Google Shape;105;gac43696d5f_0_109"/>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gac43696d5f_0_109"/>
          <p:cNvSpPr txBox="1"/>
          <p:nvPr>
            <p:ph hasCustomPrompt="1" type="title"/>
          </p:nvPr>
        </p:nvSpPr>
        <p:spPr>
          <a:xfrm>
            <a:off x="311700" y="957125"/>
            <a:ext cx="8520600" cy="2128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16000"/>
              <a:buNone/>
              <a:defRPr sz="16000">
                <a:solidFill>
                  <a:schemeClr val="lt2"/>
                </a:solidFill>
              </a:defRPr>
            </a:lvl1pPr>
            <a:lvl2pPr lvl="1" algn="ctr">
              <a:lnSpc>
                <a:spcPct val="100000"/>
              </a:lnSpc>
              <a:spcBef>
                <a:spcPts val="0"/>
              </a:spcBef>
              <a:spcAft>
                <a:spcPts val="0"/>
              </a:spcAft>
              <a:buClr>
                <a:schemeClr val="lt2"/>
              </a:buClr>
              <a:buSzPts val="16000"/>
              <a:buNone/>
              <a:defRPr sz="16000">
                <a:solidFill>
                  <a:schemeClr val="lt2"/>
                </a:solidFill>
              </a:defRPr>
            </a:lvl2pPr>
            <a:lvl3pPr lvl="2" algn="ctr">
              <a:lnSpc>
                <a:spcPct val="100000"/>
              </a:lnSpc>
              <a:spcBef>
                <a:spcPts val="0"/>
              </a:spcBef>
              <a:spcAft>
                <a:spcPts val="0"/>
              </a:spcAft>
              <a:buClr>
                <a:schemeClr val="lt2"/>
              </a:buClr>
              <a:buSzPts val="16000"/>
              <a:buNone/>
              <a:defRPr sz="16000">
                <a:solidFill>
                  <a:schemeClr val="lt2"/>
                </a:solidFill>
              </a:defRPr>
            </a:lvl3pPr>
            <a:lvl4pPr lvl="3" algn="ctr">
              <a:lnSpc>
                <a:spcPct val="100000"/>
              </a:lnSpc>
              <a:spcBef>
                <a:spcPts val="0"/>
              </a:spcBef>
              <a:spcAft>
                <a:spcPts val="0"/>
              </a:spcAft>
              <a:buClr>
                <a:schemeClr val="lt2"/>
              </a:buClr>
              <a:buSzPts val="16000"/>
              <a:buNone/>
              <a:defRPr sz="16000">
                <a:solidFill>
                  <a:schemeClr val="lt2"/>
                </a:solidFill>
              </a:defRPr>
            </a:lvl4pPr>
            <a:lvl5pPr lvl="4" algn="ctr">
              <a:lnSpc>
                <a:spcPct val="100000"/>
              </a:lnSpc>
              <a:spcBef>
                <a:spcPts val="0"/>
              </a:spcBef>
              <a:spcAft>
                <a:spcPts val="0"/>
              </a:spcAft>
              <a:buClr>
                <a:schemeClr val="lt2"/>
              </a:buClr>
              <a:buSzPts val="16000"/>
              <a:buNone/>
              <a:defRPr sz="16000">
                <a:solidFill>
                  <a:schemeClr val="lt2"/>
                </a:solidFill>
              </a:defRPr>
            </a:lvl5pPr>
            <a:lvl6pPr lvl="5" algn="ctr">
              <a:lnSpc>
                <a:spcPct val="100000"/>
              </a:lnSpc>
              <a:spcBef>
                <a:spcPts val="0"/>
              </a:spcBef>
              <a:spcAft>
                <a:spcPts val="0"/>
              </a:spcAft>
              <a:buClr>
                <a:schemeClr val="lt2"/>
              </a:buClr>
              <a:buSzPts val="16000"/>
              <a:buNone/>
              <a:defRPr sz="16000">
                <a:solidFill>
                  <a:schemeClr val="lt2"/>
                </a:solidFill>
              </a:defRPr>
            </a:lvl6pPr>
            <a:lvl7pPr lvl="6" algn="ctr">
              <a:lnSpc>
                <a:spcPct val="100000"/>
              </a:lnSpc>
              <a:spcBef>
                <a:spcPts val="0"/>
              </a:spcBef>
              <a:spcAft>
                <a:spcPts val="0"/>
              </a:spcAft>
              <a:buClr>
                <a:schemeClr val="lt2"/>
              </a:buClr>
              <a:buSzPts val="16000"/>
              <a:buNone/>
              <a:defRPr sz="16000">
                <a:solidFill>
                  <a:schemeClr val="lt2"/>
                </a:solidFill>
              </a:defRPr>
            </a:lvl7pPr>
            <a:lvl8pPr lvl="7" algn="ctr">
              <a:lnSpc>
                <a:spcPct val="100000"/>
              </a:lnSpc>
              <a:spcBef>
                <a:spcPts val="0"/>
              </a:spcBef>
              <a:spcAft>
                <a:spcPts val="0"/>
              </a:spcAft>
              <a:buClr>
                <a:schemeClr val="lt2"/>
              </a:buClr>
              <a:buSzPts val="16000"/>
              <a:buNone/>
              <a:defRPr sz="16000">
                <a:solidFill>
                  <a:schemeClr val="lt2"/>
                </a:solidFill>
              </a:defRPr>
            </a:lvl8pPr>
            <a:lvl9pPr lvl="8" algn="ctr">
              <a:lnSpc>
                <a:spcPct val="100000"/>
              </a:lnSpc>
              <a:spcBef>
                <a:spcPts val="0"/>
              </a:spcBef>
              <a:spcAft>
                <a:spcPts val="0"/>
              </a:spcAft>
              <a:buClr>
                <a:schemeClr val="lt2"/>
              </a:buClr>
              <a:buSzPts val="16000"/>
              <a:buNone/>
              <a:defRPr sz="16000">
                <a:solidFill>
                  <a:schemeClr val="lt2"/>
                </a:solidFill>
              </a:defRPr>
            </a:lvl9pPr>
          </a:lstStyle>
          <a:p>
            <a:r>
              <a:t>xx%</a:t>
            </a:r>
          </a:p>
        </p:txBody>
      </p:sp>
      <p:sp>
        <p:nvSpPr>
          <p:cNvPr id="107" name="Google Shape;107;gac43696d5f_0_109"/>
          <p:cNvSpPr txBox="1"/>
          <p:nvPr>
            <p:ph idx="1" type="body"/>
          </p:nvPr>
        </p:nvSpPr>
        <p:spPr>
          <a:xfrm>
            <a:off x="311700" y="3162000"/>
            <a:ext cx="85206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08" name="Google Shape;108;gac43696d5f_0_10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9" name="Shape 109"/>
        <p:cNvGrpSpPr/>
        <p:nvPr/>
      </p:nvGrpSpPr>
      <p:grpSpPr>
        <a:xfrm>
          <a:off x="0" y="0"/>
          <a:ext cx="0" cy="0"/>
          <a:chOff x="0" y="0"/>
          <a:chExt cx="0" cy="0"/>
        </a:xfrm>
      </p:grpSpPr>
      <p:sp>
        <p:nvSpPr>
          <p:cNvPr id="110" name="Google Shape;110;gac43696d5f_0_1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sp>
        <p:nvSpPr>
          <p:cNvPr id="21" name="Google Shape;21;p31"/>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22" name="Google Shape;22;p31"/>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23" name="Google Shape;23;p31"/>
          <p:cNvSpPr txBox="1"/>
          <p:nvPr>
            <p:ph type="title"/>
          </p:nvPr>
        </p:nvSpPr>
        <p:spPr>
          <a:xfrm>
            <a:off x="773700" y="1806450"/>
            <a:ext cx="7596600" cy="153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p:txBody>
      </p:sp>
      <p:sp>
        <p:nvSpPr>
          <p:cNvPr id="24" name="Google Shape;24;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32"/>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7" name="Google Shape;27;p32"/>
          <p:cNvSpPr txBox="1"/>
          <p:nvPr>
            <p:ph idx="1" type="body"/>
          </p:nvPr>
        </p:nvSpPr>
        <p:spPr>
          <a:xfrm>
            <a:off x="311700" y="1225225"/>
            <a:ext cx="3999900" cy="33540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8" name="Google Shape;28;p32"/>
          <p:cNvSpPr txBox="1"/>
          <p:nvPr>
            <p:ph idx="2" type="body"/>
          </p:nvPr>
        </p:nvSpPr>
        <p:spPr>
          <a:xfrm>
            <a:off x="4832400" y="1225225"/>
            <a:ext cx="3999900" cy="33540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33"/>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32" name="Google Shape;32;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3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5" name="Google Shape;35;p34"/>
          <p:cNvSpPr txBox="1"/>
          <p:nvPr>
            <p:ph idx="1" type="body"/>
          </p:nvPr>
        </p:nvSpPr>
        <p:spPr>
          <a:xfrm>
            <a:off x="311700" y="1399400"/>
            <a:ext cx="2808000" cy="27849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6" name="Google Shape;36;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35"/>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5"/>
          <p:cNvSpPr txBox="1"/>
          <p:nvPr>
            <p:ph type="title"/>
          </p:nvPr>
        </p:nvSpPr>
        <p:spPr>
          <a:xfrm>
            <a:off x="490250" y="450150"/>
            <a:ext cx="5878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36"/>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 name="Google Shape;43;p36"/>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36"/>
          <p:cNvSpPr txBox="1"/>
          <p:nvPr>
            <p:ph type="title"/>
          </p:nvPr>
        </p:nvSpPr>
        <p:spPr>
          <a:xfrm>
            <a:off x="265500" y="929275"/>
            <a:ext cx="4045200" cy="178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2"/>
              </a:buClr>
              <a:buSzPts val="4200"/>
              <a:buNone/>
              <a:defRPr>
                <a:solidFill>
                  <a:schemeClr val="lt2"/>
                </a:solidFill>
              </a:defRPr>
            </a:lvl1pPr>
            <a:lvl2pPr lvl="1" algn="ctr">
              <a:lnSpc>
                <a:spcPct val="100000"/>
              </a:lnSpc>
              <a:spcBef>
                <a:spcPts val="0"/>
              </a:spcBef>
              <a:spcAft>
                <a:spcPts val="0"/>
              </a:spcAft>
              <a:buClr>
                <a:schemeClr val="lt2"/>
              </a:buClr>
              <a:buSzPts val="4200"/>
              <a:buNone/>
              <a:defRPr>
                <a:solidFill>
                  <a:schemeClr val="lt2"/>
                </a:solidFill>
              </a:defRPr>
            </a:lvl2pPr>
            <a:lvl3pPr lvl="2" algn="ctr">
              <a:lnSpc>
                <a:spcPct val="100000"/>
              </a:lnSpc>
              <a:spcBef>
                <a:spcPts val="0"/>
              </a:spcBef>
              <a:spcAft>
                <a:spcPts val="0"/>
              </a:spcAft>
              <a:buClr>
                <a:schemeClr val="lt2"/>
              </a:buClr>
              <a:buSzPts val="4200"/>
              <a:buNone/>
              <a:defRPr>
                <a:solidFill>
                  <a:schemeClr val="lt2"/>
                </a:solidFill>
              </a:defRPr>
            </a:lvl3pPr>
            <a:lvl4pPr lvl="3" algn="ctr">
              <a:lnSpc>
                <a:spcPct val="100000"/>
              </a:lnSpc>
              <a:spcBef>
                <a:spcPts val="0"/>
              </a:spcBef>
              <a:spcAft>
                <a:spcPts val="0"/>
              </a:spcAft>
              <a:buClr>
                <a:schemeClr val="lt2"/>
              </a:buClr>
              <a:buSzPts val="4200"/>
              <a:buNone/>
              <a:defRPr>
                <a:solidFill>
                  <a:schemeClr val="lt2"/>
                </a:solidFill>
              </a:defRPr>
            </a:lvl4pPr>
            <a:lvl5pPr lvl="4" algn="ctr">
              <a:lnSpc>
                <a:spcPct val="100000"/>
              </a:lnSpc>
              <a:spcBef>
                <a:spcPts val="0"/>
              </a:spcBef>
              <a:spcAft>
                <a:spcPts val="0"/>
              </a:spcAft>
              <a:buClr>
                <a:schemeClr val="lt2"/>
              </a:buClr>
              <a:buSzPts val="4200"/>
              <a:buNone/>
              <a:defRPr>
                <a:solidFill>
                  <a:schemeClr val="lt2"/>
                </a:solidFill>
              </a:defRPr>
            </a:lvl5pPr>
            <a:lvl6pPr lvl="5" algn="ctr">
              <a:lnSpc>
                <a:spcPct val="100000"/>
              </a:lnSpc>
              <a:spcBef>
                <a:spcPts val="0"/>
              </a:spcBef>
              <a:spcAft>
                <a:spcPts val="0"/>
              </a:spcAft>
              <a:buClr>
                <a:schemeClr val="lt2"/>
              </a:buClr>
              <a:buSzPts val="4200"/>
              <a:buNone/>
              <a:defRPr>
                <a:solidFill>
                  <a:schemeClr val="lt2"/>
                </a:solidFill>
              </a:defRPr>
            </a:lvl6pPr>
            <a:lvl7pPr lvl="6" algn="ctr">
              <a:lnSpc>
                <a:spcPct val="100000"/>
              </a:lnSpc>
              <a:spcBef>
                <a:spcPts val="0"/>
              </a:spcBef>
              <a:spcAft>
                <a:spcPts val="0"/>
              </a:spcAft>
              <a:buClr>
                <a:schemeClr val="lt2"/>
              </a:buClr>
              <a:buSzPts val="4200"/>
              <a:buNone/>
              <a:defRPr>
                <a:solidFill>
                  <a:schemeClr val="lt2"/>
                </a:solidFill>
              </a:defRPr>
            </a:lvl7pPr>
            <a:lvl8pPr lvl="7" algn="ctr">
              <a:lnSpc>
                <a:spcPct val="100000"/>
              </a:lnSpc>
              <a:spcBef>
                <a:spcPts val="0"/>
              </a:spcBef>
              <a:spcAft>
                <a:spcPts val="0"/>
              </a:spcAft>
              <a:buClr>
                <a:schemeClr val="lt2"/>
              </a:buClr>
              <a:buSzPts val="4200"/>
              <a:buNone/>
              <a:defRPr>
                <a:solidFill>
                  <a:schemeClr val="lt2"/>
                </a:solidFill>
              </a:defRPr>
            </a:lvl8pPr>
            <a:lvl9pPr lvl="8" algn="ctr">
              <a:lnSpc>
                <a:spcPct val="100000"/>
              </a:lnSpc>
              <a:spcBef>
                <a:spcPts val="0"/>
              </a:spcBef>
              <a:spcAft>
                <a:spcPts val="0"/>
              </a:spcAft>
              <a:buClr>
                <a:schemeClr val="lt2"/>
              </a:buClr>
              <a:buSzPts val="4200"/>
              <a:buNone/>
              <a:defRPr>
                <a:solidFill>
                  <a:schemeClr val="lt2"/>
                </a:solidFill>
              </a:defRPr>
            </a:lvl9pPr>
          </a:lstStyle>
          <a:p/>
        </p:txBody>
      </p:sp>
      <p:sp>
        <p:nvSpPr>
          <p:cNvPr id="45" name="Google Shape;45;p36"/>
          <p:cNvSpPr txBox="1"/>
          <p:nvPr>
            <p:ph idx="1" type="subTitle"/>
          </p:nvPr>
        </p:nvSpPr>
        <p:spPr>
          <a:xfrm>
            <a:off x="265500" y="2769001"/>
            <a:ext cx="4045200" cy="157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36"/>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47" name="Google Shape;47;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37"/>
          <p:cNvSpPr txBox="1"/>
          <p:nvPr>
            <p:ph idx="1" type="body"/>
          </p:nvPr>
        </p:nvSpPr>
        <p:spPr>
          <a:xfrm>
            <a:off x="319500" y="421892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accen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lvl="1"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2pPr>
            <a:lvl3pPr lvl="2"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3pPr>
            <a:lvl4pPr lvl="3"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4pPr>
            <a:lvl5pPr lvl="4"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5pPr>
            <a:lvl6pPr lvl="5"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6pPr>
            <a:lvl7pPr lvl="6"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7pPr>
            <a:lvl8pPr lvl="7"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8pPr>
            <a:lvl9pPr lvl="8"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9pPr>
          </a:lstStyle>
          <a:p/>
        </p:txBody>
      </p:sp>
      <p:sp>
        <p:nvSpPr>
          <p:cNvPr id="7" name="Google Shape;7;p28"/>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8" name="Google Shape;8;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10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accent1"/>
        </a:solidFill>
      </p:bgPr>
    </p:bg>
    <p:spTree>
      <p:nvGrpSpPr>
        <p:cNvPr id="58" name="Shape 58"/>
        <p:cNvGrpSpPr/>
        <p:nvPr/>
      </p:nvGrpSpPr>
      <p:grpSpPr>
        <a:xfrm>
          <a:off x="0" y="0"/>
          <a:ext cx="0" cy="0"/>
          <a:chOff x="0" y="0"/>
          <a:chExt cx="0" cy="0"/>
        </a:xfrm>
      </p:grpSpPr>
      <p:sp>
        <p:nvSpPr>
          <p:cNvPr id="59" name="Google Shape;59;gac43696d5f_0_63"/>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lvl="1"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2pPr>
            <a:lvl3pPr lvl="2"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3pPr>
            <a:lvl4pPr lvl="3"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4pPr>
            <a:lvl5pPr lvl="4"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5pPr>
            <a:lvl6pPr lvl="5"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6pPr>
            <a:lvl7pPr lvl="6"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7pPr>
            <a:lvl8pPr lvl="7"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8pPr>
            <a:lvl9pPr lvl="8"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9pPr>
          </a:lstStyle>
          <a:p/>
        </p:txBody>
      </p:sp>
      <p:sp>
        <p:nvSpPr>
          <p:cNvPr id="60" name="Google Shape;60;gac43696d5f_0_63"/>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61" name="Google Shape;61;gac43696d5f_0_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mc:Choice Requires="p14">
      <p:transition spd="slow" p14:dur="10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gif"/><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gif"/><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
          <p:cNvSpPr txBox="1"/>
          <p:nvPr>
            <p:ph type="ctrTitle"/>
          </p:nvPr>
        </p:nvSpPr>
        <p:spPr>
          <a:xfrm>
            <a:off x="3044700" y="1444250"/>
            <a:ext cx="3023100" cy="1537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sz="6000">
                <a:solidFill>
                  <a:schemeClr val="lt1"/>
                </a:solidFill>
              </a:rPr>
              <a:t>Citizenship Class</a:t>
            </a:r>
            <a:endParaRPr sz="6000">
              <a:solidFill>
                <a:schemeClr val="lt1"/>
              </a:solidFill>
            </a:endParaRPr>
          </a:p>
        </p:txBody>
      </p:sp>
      <p:sp>
        <p:nvSpPr>
          <p:cNvPr id="116" name="Google Shape;116;p1"/>
          <p:cNvSpPr txBox="1"/>
          <p:nvPr>
            <p:ph idx="1" type="subTitle"/>
          </p:nvPr>
        </p:nvSpPr>
        <p:spPr>
          <a:xfrm>
            <a:off x="3044700" y="3116580"/>
            <a:ext cx="3054600" cy="701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lang="en" sz="2600">
                <a:solidFill>
                  <a:srgbClr val="FFFFFF"/>
                </a:solidFill>
              </a:rPr>
              <a:t>Session 6: 1900s History</a:t>
            </a:r>
            <a:endParaRPr sz="26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0"/>
          <p:cNvSpPr txBox="1"/>
          <p:nvPr>
            <p:ph type="title"/>
          </p:nvPr>
        </p:nvSpPr>
        <p:spPr>
          <a:xfrm>
            <a:off x="311700" y="0"/>
            <a:ext cx="8520600" cy="704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5200">
                <a:solidFill>
                  <a:schemeClr val="lt1"/>
                </a:solidFill>
              </a:rPr>
              <a:t>World War II</a:t>
            </a:r>
            <a:endParaRPr sz="5200">
              <a:solidFill>
                <a:schemeClr val="lt1"/>
              </a:solidFill>
            </a:endParaRPr>
          </a:p>
        </p:txBody>
      </p:sp>
      <p:sp>
        <p:nvSpPr>
          <p:cNvPr id="190" name="Google Shape;190;p10"/>
          <p:cNvSpPr txBox="1"/>
          <p:nvPr>
            <p:ph idx="1" type="body"/>
          </p:nvPr>
        </p:nvSpPr>
        <p:spPr>
          <a:xfrm>
            <a:off x="0" y="704400"/>
            <a:ext cx="5904600" cy="164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World War II began in 1939. The United States joined in 1941 after the bombing of Pearl Harbor. The two sides were the Allies: U.S. England, France, and Russia; and the Axis Powers: Germany, Italy, and Japan. 23 other countries support either the Allies or the Axis.</a:t>
            </a:r>
            <a:endParaRPr sz="2200">
              <a:solidFill>
                <a:srgbClr val="FFFFFF"/>
              </a:solidFill>
              <a:latin typeface="Economica"/>
              <a:ea typeface="Economica"/>
              <a:cs typeface="Economica"/>
              <a:sym typeface="Economica"/>
            </a:endParaRPr>
          </a:p>
        </p:txBody>
      </p:sp>
      <p:pic>
        <p:nvPicPr>
          <p:cNvPr descr="MikeLanceWorldHistory - &lt;strong&gt;World War II&lt;/strong&gt;" id="191" name="Google Shape;191;p10"/>
          <p:cNvPicPr preferRelativeResize="0"/>
          <p:nvPr/>
        </p:nvPicPr>
        <p:blipFill rotWithShape="1">
          <a:blip r:embed="rId3">
            <a:alphaModFix/>
          </a:blip>
          <a:srcRect b="0" l="0" r="0" t="0"/>
          <a:stretch/>
        </p:blipFill>
        <p:spPr>
          <a:xfrm>
            <a:off x="5859150" y="1122326"/>
            <a:ext cx="3163800" cy="1898100"/>
          </a:xfrm>
          <a:prstGeom prst="rect">
            <a:avLst/>
          </a:prstGeom>
          <a:noFill/>
          <a:ln>
            <a:noFill/>
          </a:ln>
        </p:spPr>
      </p:pic>
      <p:pic>
        <p:nvPicPr>
          <p:cNvPr descr="A person wearing a suit and tie&#10;&#10;Description generated with very high confidence" id="192" name="Google Shape;192;p10"/>
          <p:cNvPicPr preferRelativeResize="0"/>
          <p:nvPr/>
        </p:nvPicPr>
        <p:blipFill rotWithShape="1">
          <a:blip r:embed="rId4">
            <a:alphaModFix/>
          </a:blip>
          <a:srcRect b="0" l="0" r="0" t="0"/>
          <a:stretch/>
        </p:blipFill>
        <p:spPr>
          <a:xfrm>
            <a:off x="6506085" y="3020426"/>
            <a:ext cx="1430630" cy="1801917"/>
          </a:xfrm>
          <a:prstGeom prst="rect">
            <a:avLst/>
          </a:prstGeom>
          <a:noFill/>
          <a:ln>
            <a:noFill/>
          </a:ln>
        </p:spPr>
      </p:pic>
      <p:sp>
        <p:nvSpPr>
          <p:cNvPr id="193" name="Google Shape;193;p10"/>
          <p:cNvSpPr txBox="1"/>
          <p:nvPr>
            <p:ph idx="1" type="body"/>
          </p:nvPr>
        </p:nvSpPr>
        <p:spPr>
          <a:xfrm>
            <a:off x="1437275" y="2590950"/>
            <a:ext cx="5008200" cy="96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The U.S. Army was led in World War II  by General Dwight D. Eisenhower, who later was elected president.</a:t>
            </a:r>
            <a:endParaRPr sz="2200">
              <a:solidFill>
                <a:srgbClr val="FFFFFF"/>
              </a:solidFill>
              <a:latin typeface="Economica"/>
              <a:ea typeface="Economica"/>
              <a:cs typeface="Economica"/>
              <a:sym typeface="Economica"/>
            </a:endParaRPr>
          </a:p>
        </p:txBody>
      </p:sp>
      <p:sp>
        <p:nvSpPr>
          <p:cNvPr id="194" name="Google Shape;194;p10"/>
          <p:cNvSpPr txBox="1"/>
          <p:nvPr>
            <p:ph idx="1" type="body"/>
          </p:nvPr>
        </p:nvSpPr>
        <p:spPr>
          <a:xfrm>
            <a:off x="0" y="3552149"/>
            <a:ext cx="5492100" cy="84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In 1943, Italy surrendered to the Allies. World War II ended in 1945 after Germany surrendered in May and Japan in August.</a:t>
            </a:r>
            <a:endParaRPr sz="2200">
              <a:solidFill>
                <a:srgbClr val="FFFFFF"/>
              </a:solidFill>
              <a:latin typeface="Economica"/>
              <a:ea typeface="Economica"/>
              <a:cs typeface="Economica"/>
              <a:sym typeface="Economic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1"/>
                                        </p:tgtEl>
                                        <p:attrNameLst>
                                          <p:attrName>style.visibility</p:attrName>
                                        </p:attrNameLst>
                                      </p:cBhvr>
                                      <p:to>
                                        <p:strVal val="visible"/>
                                      </p:to>
                                    </p:set>
                                    <p:anim calcmode="lin" valueType="num">
                                      <p:cBhvr additive="base">
                                        <p:cTn dur="1000"/>
                                        <p:tgtEl>
                                          <p:spTgt spid="191"/>
                                        </p:tgtEl>
                                        <p:attrNameLst>
                                          <p:attrName>ppt_w</p:attrName>
                                        </p:attrNameLst>
                                      </p:cBhvr>
                                      <p:tavLst>
                                        <p:tav fmla="" tm="0">
                                          <p:val>
                                            <p:strVal val="0"/>
                                          </p:val>
                                        </p:tav>
                                        <p:tav fmla="" tm="100000">
                                          <p:val>
                                            <p:strVal val="#ppt_w"/>
                                          </p:val>
                                        </p:tav>
                                      </p:tavLst>
                                    </p:anim>
                                    <p:anim calcmode="lin" valueType="num">
                                      <p:cBhvr additive="base">
                                        <p:cTn dur="1000"/>
                                        <p:tgtEl>
                                          <p:spTgt spid="19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1000"/>
                                        <p:tgtEl>
                                          <p:spTgt spid="192"/>
                                        </p:tgtEl>
                                        <p:attrNameLst>
                                          <p:attrName>ppt_w</p:attrName>
                                        </p:attrNameLst>
                                      </p:cBhvr>
                                      <p:tavLst>
                                        <p:tav fmla="" tm="0">
                                          <p:val>
                                            <p:strVal val="0"/>
                                          </p:val>
                                        </p:tav>
                                        <p:tav fmla="" tm="100000">
                                          <p:val>
                                            <p:strVal val="#ppt_w"/>
                                          </p:val>
                                        </p:tav>
                                      </p:tavLst>
                                    </p:anim>
                                    <p:anim calcmode="lin" valueType="num">
                                      <p:cBhvr additive="base">
                                        <p:cTn dur="1000"/>
                                        <p:tgtEl>
                                          <p:spTgt spid="19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1"/>
          <p:cNvSpPr txBox="1"/>
          <p:nvPr>
            <p:ph type="title"/>
          </p:nvPr>
        </p:nvSpPr>
        <p:spPr>
          <a:xfrm>
            <a:off x="311700" y="0"/>
            <a:ext cx="8520600" cy="704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5200">
                <a:solidFill>
                  <a:schemeClr val="lt1"/>
                </a:solidFill>
              </a:rPr>
              <a:t>World War II</a:t>
            </a:r>
            <a:endParaRPr sz="5200">
              <a:solidFill>
                <a:schemeClr val="lt1"/>
              </a:solidFill>
            </a:endParaRPr>
          </a:p>
        </p:txBody>
      </p:sp>
      <p:sp>
        <p:nvSpPr>
          <p:cNvPr id="200" name="Google Shape;200;p11"/>
          <p:cNvSpPr txBox="1"/>
          <p:nvPr>
            <p:ph idx="1" type="body"/>
          </p:nvPr>
        </p:nvSpPr>
        <p:spPr>
          <a:xfrm>
            <a:off x="0" y="704400"/>
            <a:ext cx="5904600" cy="164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World War II began in 1939. The United States joined in 1941 after the bombing of Pearl Harbor. The two sides were the Allies: U.S. England, France, and Russia; and the </a:t>
            </a:r>
            <a:r>
              <a:rPr lang="en" sz="2200" u="sng">
                <a:solidFill>
                  <a:srgbClr val="FFFFFF"/>
                </a:solidFill>
                <a:latin typeface="Economica"/>
                <a:ea typeface="Economica"/>
                <a:cs typeface="Economica"/>
                <a:sym typeface="Economica"/>
              </a:rPr>
              <a:t>Axis Powers: Germany, Italy, and Japan</a:t>
            </a:r>
            <a:r>
              <a:rPr lang="en" sz="2200">
                <a:solidFill>
                  <a:srgbClr val="FFFFFF"/>
                </a:solidFill>
                <a:latin typeface="Economica"/>
                <a:ea typeface="Economica"/>
                <a:cs typeface="Economica"/>
                <a:sym typeface="Economica"/>
              </a:rPr>
              <a:t>. 23 other countries support either the Allies or the Axis.</a:t>
            </a:r>
            <a:endParaRPr sz="2200">
              <a:solidFill>
                <a:srgbClr val="FFFFFF"/>
              </a:solidFill>
              <a:latin typeface="Economica"/>
              <a:ea typeface="Economica"/>
              <a:cs typeface="Economica"/>
              <a:sym typeface="Economica"/>
            </a:endParaRPr>
          </a:p>
        </p:txBody>
      </p:sp>
      <p:pic>
        <p:nvPicPr>
          <p:cNvPr descr="MikeLanceWorldHistory - &lt;strong&gt;World War II&lt;/strong&gt;" id="201" name="Google Shape;201;p11"/>
          <p:cNvPicPr preferRelativeResize="0"/>
          <p:nvPr/>
        </p:nvPicPr>
        <p:blipFill rotWithShape="1">
          <a:blip r:embed="rId3">
            <a:alphaModFix/>
          </a:blip>
          <a:srcRect b="0" l="0" r="0" t="0"/>
          <a:stretch/>
        </p:blipFill>
        <p:spPr>
          <a:xfrm>
            <a:off x="5859150" y="1122326"/>
            <a:ext cx="3163800" cy="1898100"/>
          </a:xfrm>
          <a:prstGeom prst="rect">
            <a:avLst/>
          </a:prstGeom>
          <a:noFill/>
          <a:ln>
            <a:noFill/>
          </a:ln>
        </p:spPr>
      </p:pic>
      <p:pic>
        <p:nvPicPr>
          <p:cNvPr descr="A person wearing a suit and tie&#10;&#10;Description generated with very high confidence" id="202" name="Google Shape;202;p11"/>
          <p:cNvPicPr preferRelativeResize="0"/>
          <p:nvPr/>
        </p:nvPicPr>
        <p:blipFill rotWithShape="1">
          <a:blip r:embed="rId4">
            <a:alphaModFix/>
          </a:blip>
          <a:srcRect b="0" l="0" r="0" t="0"/>
          <a:stretch/>
        </p:blipFill>
        <p:spPr>
          <a:xfrm>
            <a:off x="6506085" y="3020426"/>
            <a:ext cx="1430630" cy="1801917"/>
          </a:xfrm>
          <a:prstGeom prst="rect">
            <a:avLst/>
          </a:prstGeom>
          <a:noFill/>
          <a:ln>
            <a:noFill/>
          </a:ln>
        </p:spPr>
      </p:pic>
      <p:sp>
        <p:nvSpPr>
          <p:cNvPr id="203" name="Google Shape;203;p11"/>
          <p:cNvSpPr txBox="1"/>
          <p:nvPr>
            <p:ph idx="1" type="body"/>
          </p:nvPr>
        </p:nvSpPr>
        <p:spPr>
          <a:xfrm>
            <a:off x="1437275" y="2590950"/>
            <a:ext cx="5008200" cy="96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The U.S. Army was led in </a:t>
            </a:r>
            <a:r>
              <a:rPr lang="en" sz="2200" u="sng">
                <a:solidFill>
                  <a:srgbClr val="FFFFFF"/>
                </a:solidFill>
                <a:latin typeface="Economica"/>
                <a:ea typeface="Economica"/>
                <a:cs typeface="Economica"/>
                <a:sym typeface="Economica"/>
              </a:rPr>
              <a:t>World War II</a:t>
            </a:r>
            <a:r>
              <a:rPr lang="en" sz="2200">
                <a:solidFill>
                  <a:srgbClr val="FFFFFF"/>
                </a:solidFill>
                <a:latin typeface="Economica"/>
                <a:ea typeface="Economica"/>
                <a:cs typeface="Economica"/>
                <a:sym typeface="Economica"/>
              </a:rPr>
              <a:t>  by General Dwight D. Eisenhower, who later was elected president.</a:t>
            </a:r>
            <a:endParaRPr sz="2200">
              <a:solidFill>
                <a:srgbClr val="FFFFFF"/>
              </a:solidFill>
              <a:latin typeface="Economica"/>
              <a:ea typeface="Economica"/>
              <a:cs typeface="Economica"/>
              <a:sym typeface="Economica"/>
            </a:endParaRPr>
          </a:p>
        </p:txBody>
      </p:sp>
      <p:sp>
        <p:nvSpPr>
          <p:cNvPr id="204" name="Google Shape;204;p11"/>
          <p:cNvSpPr txBox="1"/>
          <p:nvPr>
            <p:ph idx="1" type="body"/>
          </p:nvPr>
        </p:nvSpPr>
        <p:spPr>
          <a:xfrm>
            <a:off x="0" y="3552149"/>
            <a:ext cx="5492100" cy="84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In 1943, Italy surrendered to the Allies. World War II ended in 1945 after Germany surrendered in May and Japan in August.</a:t>
            </a:r>
            <a:endParaRPr sz="2200">
              <a:solidFill>
                <a:srgbClr val="FFFFFF"/>
              </a:solidFill>
              <a:latin typeface="Economica"/>
              <a:ea typeface="Economica"/>
              <a:cs typeface="Economica"/>
              <a:sym typeface="Economica"/>
            </a:endParaRPr>
          </a:p>
        </p:txBody>
      </p:sp>
      <p:sp>
        <p:nvSpPr>
          <p:cNvPr id="205" name="Google Shape;205;p11"/>
          <p:cNvSpPr txBox="1"/>
          <p:nvPr/>
        </p:nvSpPr>
        <p:spPr>
          <a:xfrm>
            <a:off x="7332700" y="4833000"/>
            <a:ext cx="1811400" cy="3105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Economica"/>
                <a:ea typeface="Economica"/>
                <a:cs typeface="Economica"/>
                <a:sym typeface="Economica"/>
              </a:rPr>
              <a:t>Question #4 and #5</a:t>
            </a:r>
            <a:endParaRPr b="0" i="0" sz="1800" u="none" cap="none" strike="noStrike">
              <a:solidFill>
                <a:schemeClr val="lt1"/>
              </a:solidFill>
              <a:latin typeface="Economica"/>
              <a:ea typeface="Economica"/>
              <a:cs typeface="Economica"/>
              <a:sym typeface="Economic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2"/>
          <p:cNvSpPr txBox="1"/>
          <p:nvPr>
            <p:ph type="title"/>
          </p:nvPr>
        </p:nvSpPr>
        <p:spPr>
          <a:xfrm>
            <a:off x="311700" y="0"/>
            <a:ext cx="8520600" cy="704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4500">
                <a:solidFill>
                  <a:schemeClr val="lt1"/>
                </a:solidFill>
              </a:rPr>
              <a:t>The Civil Rights Movement - 1950s and 1960s</a:t>
            </a:r>
            <a:endParaRPr sz="4500">
              <a:solidFill>
                <a:schemeClr val="lt1"/>
              </a:solidFill>
            </a:endParaRPr>
          </a:p>
        </p:txBody>
      </p:sp>
      <p:sp>
        <p:nvSpPr>
          <p:cNvPr id="211" name="Google Shape;211;p12"/>
          <p:cNvSpPr txBox="1"/>
          <p:nvPr>
            <p:ph idx="1" type="body"/>
          </p:nvPr>
        </p:nvSpPr>
        <p:spPr>
          <a:xfrm>
            <a:off x="5106725" y="1362600"/>
            <a:ext cx="3907500" cy="241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Since the time of slavery, African Americans have fought for civil rights and equal treatment. The Civil Rights Movement tried to end racial discrimination. One Civil Rights movement leader was Dr. Martin Luther King , Jr.</a:t>
            </a:r>
            <a:endParaRPr sz="2200">
              <a:solidFill>
                <a:srgbClr val="FFFFFF"/>
              </a:solidFill>
              <a:latin typeface="Economica"/>
              <a:ea typeface="Economica"/>
              <a:cs typeface="Economica"/>
              <a:sym typeface="Economica"/>
            </a:endParaRPr>
          </a:p>
        </p:txBody>
      </p:sp>
      <p:pic>
        <p:nvPicPr>
          <p:cNvPr descr="Civil Rights Movement" id="212" name="Google Shape;212;p12"/>
          <p:cNvPicPr preferRelativeResize="0"/>
          <p:nvPr/>
        </p:nvPicPr>
        <p:blipFill rotWithShape="1">
          <a:blip r:embed="rId3">
            <a:alphaModFix/>
          </a:blip>
          <a:srcRect b="0" l="0" r="0" t="0"/>
          <a:stretch/>
        </p:blipFill>
        <p:spPr>
          <a:xfrm>
            <a:off x="104575" y="818036"/>
            <a:ext cx="3484366" cy="2363312"/>
          </a:xfrm>
          <a:prstGeom prst="rect">
            <a:avLst/>
          </a:prstGeom>
          <a:noFill/>
          <a:ln>
            <a:noFill/>
          </a:ln>
        </p:spPr>
      </p:pic>
      <p:pic>
        <p:nvPicPr>
          <p:cNvPr descr="Civil Rights Movement: Timeline, Key Events &amp; Leaders - HISTORY" id="213" name="Google Shape;213;p12"/>
          <p:cNvPicPr preferRelativeResize="0"/>
          <p:nvPr/>
        </p:nvPicPr>
        <p:blipFill rotWithShape="1">
          <a:blip r:embed="rId4">
            <a:alphaModFix/>
          </a:blip>
          <a:srcRect b="0" l="0" r="0" t="0"/>
          <a:stretch/>
        </p:blipFill>
        <p:spPr>
          <a:xfrm>
            <a:off x="2133175" y="2811377"/>
            <a:ext cx="2798200" cy="20039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2"/>
                                        </p:tgtEl>
                                        <p:attrNameLst>
                                          <p:attrName>style.visibility</p:attrName>
                                        </p:attrNameLst>
                                      </p:cBhvr>
                                      <p:to>
                                        <p:strVal val="visible"/>
                                      </p:to>
                                    </p:set>
                                    <p:anim calcmode="lin" valueType="num">
                                      <p:cBhvr additive="base">
                                        <p:cTn dur="1000"/>
                                        <p:tgtEl>
                                          <p:spTgt spid="212"/>
                                        </p:tgtEl>
                                        <p:attrNameLst>
                                          <p:attrName>ppt_w</p:attrName>
                                        </p:attrNameLst>
                                      </p:cBhvr>
                                      <p:tavLst>
                                        <p:tav fmla="" tm="0">
                                          <p:val>
                                            <p:strVal val="0"/>
                                          </p:val>
                                        </p:tav>
                                        <p:tav fmla="" tm="100000">
                                          <p:val>
                                            <p:strVal val="#ppt_w"/>
                                          </p:val>
                                        </p:tav>
                                      </p:tavLst>
                                    </p:anim>
                                    <p:anim calcmode="lin" valueType="num">
                                      <p:cBhvr additive="base">
                                        <p:cTn dur="1000"/>
                                        <p:tgtEl>
                                          <p:spTgt spid="21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3"/>
                                        </p:tgtEl>
                                        <p:attrNameLst>
                                          <p:attrName>style.visibility</p:attrName>
                                        </p:attrNameLst>
                                      </p:cBhvr>
                                      <p:to>
                                        <p:strVal val="visible"/>
                                      </p:to>
                                    </p:set>
                                    <p:anim calcmode="lin" valueType="num">
                                      <p:cBhvr additive="base">
                                        <p:cTn dur="1000"/>
                                        <p:tgtEl>
                                          <p:spTgt spid="213"/>
                                        </p:tgtEl>
                                        <p:attrNameLst>
                                          <p:attrName>ppt_w</p:attrName>
                                        </p:attrNameLst>
                                      </p:cBhvr>
                                      <p:tavLst>
                                        <p:tav fmla="" tm="0">
                                          <p:val>
                                            <p:strVal val="0"/>
                                          </p:val>
                                        </p:tav>
                                        <p:tav fmla="" tm="100000">
                                          <p:val>
                                            <p:strVal val="#ppt_w"/>
                                          </p:val>
                                        </p:tav>
                                      </p:tavLst>
                                    </p:anim>
                                    <p:anim calcmode="lin" valueType="num">
                                      <p:cBhvr additive="base">
                                        <p:cTn dur="1000"/>
                                        <p:tgtEl>
                                          <p:spTgt spid="21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3"/>
          <p:cNvSpPr txBox="1"/>
          <p:nvPr>
            <p:ph type="title"/>
          </p:nvPr>
        </p:nvSpPr>
        <p:spPr>
          <a:xfrm>
            <a:off x="311700" y="0"/>
            <a:ext cx="8520600" cy="704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4500">
                <a:solidFill>
                  <a:schemeClr val="lt1"/>
                </a:solidFill>
              </a:rPr>
              <a:t>The Civil Rights Movement - 1950s and 1960s</a:t>
            </a:r>
            <a:endParaRPr sz="4500">
              <a:solidFill>
                <a:schemeClr val="lt1"/>
              </a:solidFill>
            </a:endParaRPr>
          </a:p>
        </p:txBody>
      </p:sp>
      <p:sp>
        <p:nvSpPr>
          <p:cNvPr id="219" name="Google Shape;219;p13"/>
          <p:cNvSpPr txBox="1"/>
          <p:nvPr>
            <p:ph idx="1" type="body"/>
          </p:nvPr>
        </p:nvSpPr>
        <p:spPr>
          <a:xfrm>
            <a:off x="5106725" y="1362600"/>
            <a:ext cx="3907500" cy="241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Since the time of slavery, African Americans have fought for civil rights and equal treatment. The </a:t>
            </a:r>
            <a:r>
              <a:rPr lang="en" sz="2200" u="sng">
                <a:solidFill>
                  <a:srgbClr val="FFFFFF"/>
                </a:solidFill>
                <a:latin typeface="Economica"/>
                <a:ea typeface="Economica"/>
                <a:cs typeface="Economica"/>
                <a:sym typeface="Economica"/>
              </a:rPr>
              <a:t>Civil Rights Movement</a:t>
            </a:r>
            <a:r>
              <a:rPr lang="en" sz="2200">
                <a:solidFill>
                  <a:srgbClr val="FFFFFF"/>
                </a:solidFill>
                <a:latin typeface="Economica"/>
                <a:ea typeface="Economica"/>
                <a:cs typeface="Economica"/>
                <a:sym typeface="Economica"/>
              </a:rPr>
              <a:t> tried to end racial discrimination. One Civil Rights movement leader was Dr. Martin Luther King , Jr.</a:t>
            </a:r>
            <a:endParaRPr sz="2200">
              <a:solidFill>
                <a:srgbClr val="FFFFFF"/>
              </a:solidFill>
              <a:latin typeface="Economica"/>
              <a:ea typeface="Economica"/>
              <a:cs typeface="Economica"/>
              <a:sym typeface="Economica"/>
            </a:endParaRPr>
          </a:p>
        </p:txBody>
      </p:sp>
      <p:pic>
        <p:nvPicPr>
          <p:cNvPr descr="Civil Rights Movement" id="220" name="Google Shape;220;p13"/>
          <p:cNvPicPr preferRelativeResize="0"/>
          <p:nvPr/>
        </p:nvPicPr>
        <p:blipFill rotWithShape="1">
          <a:blip r:embed="rId3">
            <a:alphaModFix/>
          </a:blip>
          <a:srcRect b="0" l="0" r="0" t="0"/>
          <a:stretch/>
        </p:blipFill>
        <p:spPr>
          <a:xfrm>
            <a:off x="104575" y="818036"/>
            <a:ext cx="3484366" cy="2363312"/>
          </a:xfrm>
          <a:prstGeom prst="rect">
            <a:avLst/>
          </a:prstGeom>
          <a:noFill/>
          <a:ln>
            <a:noFill/>
          </a:ln>
        </p:spPr>
      </p:pic>
      <p:pic>
        <p:nvPicPr>
          <p:cNvPr descr="Civil Rights Movement: Timeline, Key Events &amp; Leaders - HISTORY" id="221" name="Google Shape;221;p13"/>
          <p:cNvPicPr preferRelativeResize="0"/>
          <p:nvPr/>
        </p:nvPicPr>
        <p:blipFill rotWithShape="1">
          <a:blip r:embed="rId4">
            <a:alphaModFix/>
          </a:blip>
          <a:srcRect b="0" l="0" r="0" t="0"/>
          <a:stretch/>
        </p:blipFill>
        <p:spPr>
          <a:xfrm>
            <a:off x="2133175" y="2811377"/>
            <a:ext cx="2798200" cy="2003999"/>
          </a:xfrm>
          <a:prstGeom prst="rect">
            <a:avLst/>
          </a:prstGeom>
          <a:noFill/>
          <a:ln>
            <a:noFill/>
          </a:ln>
        </p:spPr>
      </p:pic>
      <p:sp>
        <p:nvSpPr>
          <p:cNvPr id="222" name="Google Shape;222;p13"/>
          <p:cNvSpPr txBox="1"/>
          <p:nvPr/>
        </p:nvSpPr>
        <p:spPr>
          <a:xfrm>
            <a:off x="7332700" y="4833000"/>
            <a:ext cx="1811400" cy="3105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Economica"/>
                <a:ea typeface="Economica"/>
                <a:cs typeface="Economica"/>
                <a:sym typeface="Economica"/>
              </a:rPr>
              <a:t>Question #6</a:t>
            </a:r>
            <a:endParaRPr b="0" i="0" sz="1800" u="none" cap="none" strike="noStrike">
              <a:solidFill>
                <a:schemeClr val="lt1"/>
              </a:solidFill>
              <a:latin typeface="Economica"/>
              <a:ea typeface="Economica"/>
              <a:cs typeface="Economica"/>
              <a:sym typeface="Economic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4"/>
          <p:cNvSpPr txBox="1"/>
          <p:nvPr>
            <p:ph type="title"/>
          </p:nvPr>
        </p:nvSpPr>
        <p:spPr>
          <a:xfrm>
            <a:off x="311700" y="0"/>
            <a:ext cx="8520600" cy="704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4500">
                <a:solidFill>
                  <a:schemeClr val="lt1"/>
                </a:solidFill>
              </a:rPr>
              <a:t>Martin Luther King, Jr.</a:t>
            </a:r>
            <a:endParaRPr sz="4500">
              <a:solidFill>
                <a:schemeClr val="lt1"/>
              </a:solidFill>
            </a:endParaRPr>
          </a:p>
        </p:txBody>
      </p:sp>
      <p:sp>
        <p:nvSpPr>
          <p:cNvPr id="228" name="Google Shape;228;p14"/>
          <p:cNvSpPr txBox="1"/>
          <p:nvPr>
            <p:ph idx="1" type="body"/>
          </p:nvPr>
        </p:nvSpPr>
        <p:spPr>
          <a:xfrm>
            <a:off x="311700" y="1609500"/>
            <a:ext cx="4360200" cy="212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In his famous “I Have a Dream” speech, Dr. King said: “</a:t>
            </a:r>
            <a:r>
              <a:rPr i="1" lang="en" sz="2200">
                <a:solidFill>
                  <a:srgbClr val="FFFFFF"/>
                </a:solidFill>
                <a:latin typeface="Economica"/>
                <a:ea typeface="Economica"/>
                <a:cs typeface="Economica"/>
                <a:sym typeface="Economica"/>
              </a:rPr>
              <a:t>I have a dream that my four little children will one day live in a nation where they will not be judged by the color of their skin, but by the content of their character.”</a:t>
            </a:r>
            <a:endParaRPr sz="2200">
              <a:solidFill>
                <a:srgbClr val="FFFFFF"/>
              </a:solidFill>
              <a:latin typeface="Economica"/>
              <a:ea typeface="Economica"/>
              <a:cs typeface="Economica"/>
              <a:sym typeface="Economica"/>
            </a:endParaRPr>
          </a:p>
        </p:txBody>
      </p:sp>
      <p:pic>
        <p:nvPicPr>
          <p:cNvPr descr="&lt;strong&gt;Martin Luther King&lt;/strong&gt; Class Activities #TheDreamer | Language ..." id="229" name="Google Shape;229;p14"/>
          <p:cNvPicPr preferRelativeResize="0"/>
          <p:nvPr/>
        </p:nvPicPr>
        <p:blipFill rotWithShape="1">
          <a:blip r:embed="rId3">
            <a:alphaModFix/>
          </a:blip>
          <a:srcRect b="0" l="0" r="0" t="0"/>
          <a:stretch/>
        </p:blipFill>
        <p:spPr>
          <a:xfrm>
            <a:off x="4572000" y="957750"/>
            <a:ext cx="4572000" cy="3429000"/>
          </a:xfrm>
          <a:prstGeom prst="rect">
            <a:avLst/>
          </a:prstGeom>
          <a:noFill/>
          <a:ln>
            <a:noFill/>
          </a:ln>
        </p:spPr>
      </p:pic>
      <p:sp>
        <p:nvSpPr>
          <p:cNvPr id="230" name="Google Shape;230;p14"/>
          <p:cNvSpPr txBox="1"/>
          <p:nvPr>
            <p:ph idx="1" type="body"/>
          </p:nvPr>
        </p:nvSpPr>
        <p:spPr>
          <a:xfrm>
            <a:off x="0" y="704400"/>
            <a:ext cx="4360200" cy="92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Martin Luther King Jr. fought for equal rights and freedom for all Americans.</a:t>
            </a:r>
            <a:endParaRPr sz="2200">
              <a:solidFill>
                <a:srgbClr val="FFFFFF"/>
              </a:solidFill>
              <a:latin typeface="Economica"/>
              <a:ea typeface="Economica"/>
              <a:cs typeface="Economica"/>
              <a:sym typeface="Economica"/>
            </a:endParaRPr>
          </a:p>
        </p:txBody>
      </p:sp>
      <p:sp>
        <p:nvSpPr>
          <p:cNvPr id="231" name="Google Shape;231;p14"/>
          <p:cNvSpPr txBox="1"/>
          <p:nvPr>
            <p:ph idx="1" type="body"/>
          </p:nvPr>
        </p:nvSpPr>
        <p:spPr>
          <a:xfrm>
            <a:off x="0" y="3886500"/>
            <a:ext cx="5817600" cy="118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Dr. King was assassinated in 1968. His birthday is a </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national holiday, and is celebrated on the third Monday in January.</a:t>
            </a:r>
            <a:endParaRPr sz="2200">
              <a:solidFill>
                <a:srgbClr val="FFFFFF"/>
              </a:solidFill>
              <a:latin typeface="Economica"/>
              <a:ea typeface="Economica"/>
              <a:cs typeface="Economica"/>
              <a:sym typeface="Economic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1000"/>
                                        <p:tgtEl>
                                          <p:spTgt spid="229"/>
                                        </p:tgtEl>
                                        <p:attrNameLst>
                                          <p:attrName>ppt_w</p:attrName>
                                        </p:attrNameLst>
                                      </p:cBhvr>
                                      <p:tavLst>
                                        <p:tav fmla="" tm="0">
                                          <p:val>
                                            <p:strVal val="0"/>
                                          </p:val>
                                        </p:tav>
                                        <p:tav fmla="" tm="100000">
                                          <p:val>
                                            <p:strVal val="#ppt_w"/>
                                          </p:val>
                                        </p:tav>
                                      </p:tavLst>
                                    </p:anim>
                                    <p:anim calcmode="lin" valueType="num">
                                      <p:cBhvr additive="base">
                                        <p:cTn dur="1000"/>
                                        <p:tgtEl>
                                          <p:spTgt spid="22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5"/>
          <p:cNvSpPr txBox="1"/>
          <p:nvPr>
            <p:ph type="title"/>
          </p:nvPr>
        </p:nvSpPr>
        <p:spPr>
          <a:xfrm>
            <a:off x="311700" y="0"/>
            <a:ext cx="8520600" cy="704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4500">
                <a:solidFill>
                  <a:schemeClr val="lt1"/>
                </a:solidFill>
              </a:rPr>
              <a:t>Martin Luther King, Jr.</a:t>
            </a:r>
            <a:endParaRPr sz="4500">
              <a:solidFill>
                <a:schemeClr val="lt1"/>
              </a:solidFill>
            </a:endParaRPr>
          </a:p>
        </p:txBody>
      </p:sp>
      <p:sp>
        <p:nvSpPr>
          <p:cNvPr id="237" name="Google Shape;237;p15"/>
          <p:cNvSpPr txBox="1"/>
          <p:nvPr>
            <p:ph idx="1" type="body"/>
          </p:nvPr>
        </p:nvSpPr>
        <p:spPr>
          <a:xfrm>
            <a:off x="311700" y="1609500"/>
            <a:ext cx="4360200" cy="212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In his famous “I Have a Dream” speech, Dr. King said: “</a:t>
            </a:r>
            <a:r>
              <a:rPr i="1" lang="en" sz="2200">
                <a:solidFill>
                  <a:srgbClr val="FFFFFF"/>
                </a:solidFill>
                <a:latin typeface="Economica"/>
                <a:ea typeface="Economica"/>
                <a:cs typeface="Economica"/>
                <a:sym typeface="Economica"/>
              </a:rPr>
              <a:t>I have a dream that my four little children will one day live in a nation where they will not be judged by the color of their skin, but by the content of their character.”</a:t>
            </a:r>
            <a:endParaRPr sz="2200">
              <a:solidFill>
                <a:srgbClr val="FFFFFF"/>
              </a:solidFill>
              <a:latin typeface="Economica"/>
              <a:ea typeface="Economica"/>
              <a:cs typeface="Economica"/>
              <a:sym typeface="Economica"/>
            </a:endParaRPr>
          </a:p>
        </p:txBody>
      </p:sp>
      <p:pic>
        <p:nvPicPr>
          <p:cNvPr descr="&lt;strong&gt;Martin Luther King&lt;/strong&gt; Class Activities #TheDreamer | Language ..." id="238" name="Google Shape;238;p15"/>
          <p:cNvPicPr preferRelativeResize="0"/>
          <p:nvPr/>
        </p:nvPicPr>
        <p:blipFill rotWithShape="1">
          <a:blip r:embed="rId3">
            <a:alphaModFix/>
          </a:blip>
          <a:srcRect b="0" l="0" r="0" t="0"/>
          <a:stretch/>
        </p:blipFill>
        <p:spPr>
          <a:xfrm>
            <a:off x="4572000" y="957750"/>
            <a:ext cx="4572000" cy="3429000"/>
          </a:xfrm>
          <a:prstGeom prst="rect">
            <a:avLst/>
          </a:prstGeom>
          <a:noFill/>
          <a:ln>
            <a:noFill/>
          </a:ln>
        </p:spPr>
      </p:pic>
      <p:sp>
        <p:nvSpPr>
          <p:cNvPr id="239" name="Google Shape;239;p15"/>
          <p:cNvSpPr txBox="1"/>
          <p:nvPr>
            <p:ph idx="1" type="body"/>
          </p:nvPr>
        </p:nvSpPr>
        <p:spPr>
          <a:xfrm>
            <a:off x="0" y="704400"/>
            <a:ext cx="4360200" cy="92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Martin Luther King Jr. </a:t>
            </a:r>
            <a:r>
              <a:rPr lang="en" sz="2200" u="sng">
                <a:solidFill>
                  <a:srgbClr val="FFFFFF"/>
                </a:solidFill>
                <a:latin typeface="Economica"/>
                <a:ea typeface="Economica"/>
                <a:cs typeface="Economica"/>
                <a:sym typeface="Economica"/>
              </a:rPr>
              <a:t>fought for equal rights</a:t>
            </a:r>
            <a:r>
              <a:rPr lang="en" sz="2200">
                <a:solidFill>
                  <a:srgbClr val="FFFFFF"/>
                </a:solidFill>
                <a:latin typeface="Economica"/>
                <a:ea typeface="Economica"/>
                <a:cs typeface="Economica"/>
                <a:sym typeface="Economica"/>
              </a:rPr>
              <a:t> and freedom for all Americans.</a:t>
            </a:r>
            <a:endParaRPr sz="2200">
              <a:solidFill>
                <a:srgbClr val="FFFFFF"/>
              </a:solidFill>
              <a:latin typeface="Economica"/>
              <a:ea typeface="Economica"/>
              <a:cs typeface="Economica"/>
              <a:sym typeface="Economica"/>
            </a:endParaRPr>
          </a:p>
        </p:txBody>
      </p:sp>
      <p:sp>
        <p:nvSpPr>
          <p:cNvPr id="240" name="Google Shape;240;p15"/>
          <p:cNvSpPr txBox="1"/>
          <p:nvPr>
            <p:ph idx="1" type="body"/>
          </p:nvPr>
        </p:nvSpPr>
        <p:spPr>
          <a:xfrm>
            <a:off x="0" y="3886500"/>
            <a:ext cx="5817600" cy="118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Dr. King was assassinated in 1968. His birthday is a </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national holiday, and is celebrated on the third Monday in January.</a:t>
            </a:r>
            <a:endParaRPr sz="2200">
              <a:solidFill>
                <a:srgbClr val="FFFFFF"/>
              </a:solidFill>
              <a:latin typeface="Economica"/>
              <a:ea typeface="Economica"/>
              <a:cs typeface="Economica"/>
              <a:sym typeface="Economica"/>
            </a:endParaRPr>
          </a:p>
        </p:txBody>
      </p:sp>
      <p:sp>
        <p:nvSpPr>
          <p:cNvPr id="241" name="Google Shape;241;p15"/>
          <p:cNvSpPr txBox="1"/>
          <p:nvPr/>
        </p:nvSpPr>
        <p:spPr>
          <a:xfrm>
            <a:off x="7332700" y="4833000"/>
            <a:ext cx="1811400" cy="3105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Economica"/>
                <a:ea typeface="Economica"/>
                <a:cs typeface="Economica"/>
                <a:sym typeface="Economica"/>
              </a:rPr>
              <a:t>Question #7</a:t>
            </a:r>
            <a:endParaRPr b="0" i="0" sz="1800" u="none" cap="none" strike="noStrike">
              <a:solidFill>
                <a:schemeClr val="lt1"/>
              </a:solidFill>
              <a:latin typeface="Economica"/>
              <a:ea typeface="Economica"/>
              <a:cs typeface="Economica"/>
              <a:sym typeface="Economic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6"/>
          <p:cNvSpPr txBox="1"/>
          <p:nvPr>
            <p:ph type="title"/>
          </p:nvPr>
        </p:nvSpPr>
        <p:spPr>
          <a:xfrm>
            <a:off x="311700" y="0"/>
            <a:ext cx="8520600" cy="704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4500">
                <a:solidFill>
                  <a:schemeClr val="lt1"/>
                </a:solidFill>
              </a:rPr>
              <a:t>United States Wars</a:t>
            </a:r>
            <a:endParaRPr sz="4500">
              <a:solidFill>
                <a:schemeClr val="lt1"/>
              </a:solidFill>
            </a:endParaRPr>
          </a:p>
        </p:txBody>
      </p:sp>
      <p:sp>
        <p:nvSpPr>
          <p:cNvPr id="247" name="Google Shape;247;p16"/>
          <p:cNvSpPr txBox="1"/>
          <p:nvPr>
            <p:ph idx="1" type="body"/>
          </p:nvPr>
        </p:nvSpPr>
        <p:spPr>
          <a:xfrm>
            <a:off x="0" y="1517550"/>
            <a:ext cx="2745900" cy="210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1800s:</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War of 1812</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Mexican-American War</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Civil War</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Spanish American War</a:t>
            </a:r>
            <a:endParaRPr sz="2200">
              <a:solidFill>
                <a:srgbClr val="FFFFFF"/>
              </a:solidFill>
              <a:latin typeface="Economica"/>
              <a:ea typeface="Economica"/>
              <a:cs typeface="Economica"/>
              <a:sym typeface="Economica"/>
            </a:endParaRPr>
          </a:p>
        </p:txBody>
      </p:sp>
      <p:sp>
        <p:nvSpPr>
          <p:cNvPr id="248" name="Google Shape;248;p16"/>
          <p:cNvSpPr txBox="1"/>
          <p:nvPr>
            <p:ph idx="1" type="body"/>
          </p:nvPr>
        </p:nvSpPr>
        <p:spPr>
          <a:xfrm>
            <a:off x="6751500" y="1374000"/>
            <a:ext cx="2392500" cy="239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1900s:</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World War I (WWI)</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World War II (WWII)</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Korean War</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Vietnam War</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Gulf War</a:t>
            </a:r>
            <a:endParaRPr sz="2200">
              <a:solidFill>
                <a:srgbClr val="FFFFFF"/>
              </a:solidFill>
              <a:latin typeface="Economica"/>
              <a:ea typeface="Economica"/>
              <a:cs typeface="Economica"/>
              <a:sym typeface="Economica"/>
            </a:endParaRPr>
          </a:p>
        </p:txBody>
      </p:sp>
      <p:pic>
        <p:nvPicPr>
          <p:cNvPr id="249" name="Google Shape;249;p16"/>
          <p:cNvPicPr preferRelativeResize="0"/>
          <p:nvPr/>
        </p:nvPicPr>
        <p:blipFill rotWithShape="1">
          <a:blip r:embed="rId3">
            <a:alphaModFix/>
          </a:blip>
          <a:srcRect b="7598" l="0" r="0" t="8038"/>
          <a:stretch/>
        </p:blipFill>
        <p:spPr>
          <a:xfrm>
            <a:off x="2714100" y="1426075"/>
            <a:ext cx="3715804" cy="2291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xEl>
                                              <p:pRg end="0" st="0"/>
                                            </p:txEl>
                                          </p:spTgt>
                                        </p:tgtEl>
                                        <p:attrNameLst>
                                          <p:attrName>style.visibility</p:attrName>
                                        </p:attrNameLst>
                                      </p:cBhvr>
                                      <p:to>
                                        <p:strVal val="visible"/>
                                      </p:to>
                                    </p:set>
                                    <p:animEffect filter="fade" transition="in">
                                      <p:cBhvr>
                                        <p:cTn dur="1000"/>
                                        <p:tgtEl>
                                          <p:spTgt spid="2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xEl>
                                              <p:pRg end="1" st="1"/>
                                            </p:txEl>
                                          </p:spTgt>
                                        </p:tgtEl>
                                        <p:attrNameLst>
                                          <p:attrName>style.visibility</p:attrName>
                                        </p:attrNameLst>
                                      </p:cBhvr>
                                      <p:to>
                                        <p:strVal val="visible"/>
                                      </p:to>
                                    </p:set>
                                    <p:animEffect filter="fade" transition="in">
                                      <p:cBhvr>
                                        <p:cTn dur="1000"/>
                                        <p:tgtEl>
                                          <p:spTgt spid="2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xEl>
                                              <p:pRg end="2" st="2"/>
                                            </p:txEl>
                                          </p:spTgt>
                                        </p:tgtEl>
                                        <p:attrNameLst>
                                          <p:attrName>style.visibility</p:attrName>
                                        </p:attrNameLst>
                                      </p:cBhvr>
                                      <p:to>
                                        <p:strVal val="visible"/>
                                      </p:to>
                                    </p:set>
                                    <p:animEffect filter="fade" transition="in">
                                      <p:cBhvr>
                                        <p:cTn dur="1000"/>
                                        <p:tgtEl>
                                          <p:spTgt spid="2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xEl>
                                              <p:pRg end="3" st="3"/>
                                            </p:txEl>
                                          </p:spTgt>
                                        </p:tgtEl>
                                        <p:attrNameLst>
                                          <p:attrName>style.visibility</p:attrName>
                                        </p:attrNameLst>
                                      </p:cBhvr>
                                      <p:to>
                                        <p:strVal val="visible"/>
                                      </p:to>
                                    </p:set>
                                    <p:animEffect filter="fade" transition="in">
                                      <p:cBhvr>
                                        <p:cTn dur="1000"/>
                                        <p:tgtEl>
                                          <p:spTgt spid="24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xEl>
                                              <p:pRg end="4" st="4"/>
                                            </p:txEl>
                                          </p:spTgt>
                                        </p:tgtEl>
                                        <p:attrNameLst>
                                          <p:attrName>style.visibility</p:attrName>
                                        </p:attrNameLst>
                                      </p:cBhvr>
                                      <p:to>
                                        <p:strVal val="visible"/>
                                      </p:to>
                                    </p:set>
                                    <p:animEffect filter="fade" transition="in">
                                      <p:cBhvr>
                                        <p:cTn dur="1000"/>
                                        <p:tgtEl>
                                          <p:spTgt spid="24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xEl>
                                              <p:pRg end="5" st="5"/>
                                            </p:txEl>
                                          </p:spTgt>
                                        </p:tgtEl>
                                        <p:attrNameLst>
                                          <p:attrName>style.visibility</p:attrName>
                                        </p:attrNameLst>
                                      </p:cBhvr>
                                      <p:to>
                                        <p:strVal val="visible"/>
                                      </p:to>
                                    </p:set>
                                    <p:animEffect filter="fade" transition="in">
                                      <p:cBhvr>
                                        <p:cTn dur="1000"/>
                                        <p:tgtEl>
                                          <p:spTgt spid="24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7"/>
          <p:cNvSpPr txBox="1"/>
          <p:nvPr>
            <p:ph type="title"/>
          </p:nvPr>
        </p:nvSpPr>
        <p:spPr>
          <a:xfrm>
            <a:off x="311700" y="0"/>
            <a:ext cx="8520600" cy="704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4500">
                <a:solidFill>
                  <a:schemeClr val="lt1"/>
                </a:solidFill>
              </a:rPr>
              <a:t>United States Wars</a:t>
            </a:r>
            <a:endParaRPr sz="4500">
              <a:solidFill>
                <a:schemeClr val="lt1"/>
              </a:solidFill>
            </a:endParaRPr>
          </a:p>
        </p:txBody>
      </p:sp>
      <p:sp>
        <p:nvSpPr>
          <p:cNvPr id="255" name="Google Shape;255;p17"/>
          <p:cNvSpPr txBox="1"/>
          <p:nvPr>
            <p:ph idx="1" type="body"/>
          </p:nvPr>
        </p:nvSpPr>
        <p:spPr>
          <a:xfrm>
            <a:off x="0" y="1517550"/>
            <a:ext cx="2745900" cy="210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1800s:</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War of 1812</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Mexican-American War</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Civil War</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Spanish American War</a:t>
            </a:r>
            <a:endParaRPr sz="2200">
              <a:solidFill>
                <a:srgbClr val="FFFFFF"/>
              </a:solidFill>
              <a:latin typeface="Economica"/>
              <a:ea typeface="Economica"/>
              <a:cs typeface="Economica"/>
              <a:sym typeface="Economica"/>
            </a:endParaRPr>
          </a:p>
        </p:txBody>
      </p:sp>
      <p:sp>
        <p:nvSpPr>
          <p:cNvPr id="256" name="Google Shape;256;p17"/>
          <p:cNvSpPr txBox="1"/>
          <p:nvPr>
            <p:ph idx="1" type="body"/>
          </p:nvPr>
        </p:nvSpPr>
        <p:spPr>
          <a:xfrm>
            <a:off x="6751500" y="1374000"/>
            <a:ext cx="2392500" cy="239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1900s:</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u="sng">
                <a:solidFill>
                  <a:srgbClr val="FFFFFF"/>
                </a:solidFill>
                <a:latin typeface="Economica"/>
                <a:ea typeface="Economica"/>
                <a:cs typeface="Economica"/>
                <a:sym typeface="Economica"/>
              </a:rPr>
              <a:t>World War I (WWI)</a:t>
            </a:r>
            <a:endParaRPr sz="2200" u="sng">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u="sng">
                <a:solidFill>
                  <a:srgbClr val="FFFFFF"/>
                </a:solidFill>
                <a:latin typeface="Economica"/>
                <a:ea typeface="Economica"/>
                <a:cs typeface="Economica"/>
                <a:sym typeface="Economica"/>
              </a:rPr>
              <a:t>World War II (WWII)</a:t>
            </a:r>
            <a:endParaRPr sz="2200" u="sng">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u="sng">
                <a:solidFill>
                  <a:srgbClr val="FFFFFF"/>
                </a:solidFill>
                <a:latin typeface="Economica"/>
                <a:ea typeface="Economica"/>
                <a:cs typeface="Economica"/>
                <a:sym typeface="Economica"/>
              </a:rPr>
              <a:t>Korean War</a:t>
            </a:r>
            <a:endParaRPr sz="2200" u="sng">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u="sng">
                <a:solidFill>
                  <a:srgbClr val="FFFFFF"/>
                </a:solidFill>
                <a:latin typeface="Economica"/>
                <a:ea typeface="Economica"/>
                <a:cs typeface="Economica"/>
                <a:sym typeface="Economica"/>
              </a:rPr>
              <a:t>Vietnam War</a:t>
            </a:r>
            <a:endParaRPr sz="2200" u="sng">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u="sng">
                <a:solidFill>
                  <a:srgbClr val="FFFFFF"/>
                </a:solidFill>
                <a:latin typeface="Economica"/>
                <a:ea typeface="Economica"/>
                <a:cs typeface="Economica"/>
                <a:sym typeface="Economica"/>
              </a:rPr>
              <a:t>Gulf War</a:t>
            </a:r>
            <a:endParaRPr sz="2200" u="sng">
              <a:solidFill>
                <a:srgbClr val="FFFFFF"/>
              </a:solidFill>
              <a:latin typeface="Economica"/>
              <a:ea typeface="Economica"/>
              <a:cs typeface="Economica"/>
              <a:sym typeface="Economica"/>
            </a:endParaRPr>
          </a:p>
        </p:txBody>
      </p:sp>
      <p:pic>
        <p:nvPicPr>
          <p:cNvPr id="257" name="Google Shape;257;p17"/>
          <p:cNvPicPr preferRelativeResize="0"/>
          <p:nvPr/>
        </p:nvPicPr>
        <p:blipFill rotWithShape="1">
          <a:blip r:embed="rId3">
            <a:alphaModFix/>
          </a:blip>
          <a:srcRect b="7598" l="0" r="0" t="8038"/>
          <a:stretch/>
        </p:blipFill>
        <p:spPr>
          <a:xfrm>
            <a:off x="2714100" y="1426075"/>
            <a:ext cx="3715804" cy="2291375"/>
          </a:xfrm>
          <a:prstGeom prst="rect">
            <a:avLst/>
          </a:prstGeom>
          <a:noFill/>
          <a:ln>
            <a:noFill/>
          </a:ln>
        </p:spPr>
      </p:pic>
      <p:sp>
        <p:nvSpPr>
          <p:cNvPr id="258" name="Google Shape;258;p17"/>
          <p:cNvSpPr/>
          <p:nvPr/>
        </p:nvSpPr>
        <p:spPr>
          <a:xfrm>
            <a:off x="6429900" y="1124850"/>
            <a:ext cx="2616900" cy="28938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7"/>
          <p:cNvSpPr txBox="1"/>
          <p:nvPr/>
        </p:nvSpPr>
        <p:spPr>
          <a:xfrm>
            <a:off x="7332700" y="4833000"/>
            <a:ext cx="1811400" cy="3105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Economica"/>
                <a:ea typeface="Economica"/>
                <a:cs typeface="Economica"/>
                <a:sym typeface="Economica"/>
              </a:rPr>
              <a:t>Question #8</a:t>
            </a:r>
            <a:endParaRPr b="0" i="0" sz="1800" u="none" cap="none" strike="noStrike">
              <a:solidFill>
                <a:schemeClr val="lt1"/>
              </a:solidFill>
              <a:latin typeface="Economica"/>
              <a:ea typeface="Economica"/>
              <a:cs typeface="Economica"/>
              <a:sym typeface="Economic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8"/>
          <p:cNvSpPr txBox="1"/>
          <p:nvPr>
            <p:ph type="title"/>
          </p:nvPr>
        </p:nvSpPr>
        <p:spPr>
          <a:xfrm>
            <a:off x="311700" y="0"/>
            <a:ext cx="8520600" cy="704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4500">
                <a:solidFill>
                  <a:schemeClr val="lt1"/>
                </a:solidFill>
              </a:rPr>
              <a:t>Amendments Regarding the Right to Vote</a:t>
            </a:r>
            <a:endParaRPr sz="4500">
              <a:solidFill>
                <a:schemeClr val="lt1"/>
              </a:solidFill>
            </a:endParaRPr>
          </a:p>
        </p:txBody>
      </p:sp>
      <p:sp>
        <p:nvSpPr>
          <p:cNvPr id="265" name="Google Shape;265;p18"/>
          <p:cNvSpPr txBox="1"/>
          <p:nvPr>
            <p:ph idx="1" type="body"/>
          </p:nvPr>
        </p:nvSpPr>
        <p:spPr>
          <a:xfrm>
            <a:off x="201000" y="841750"/>
            <a:ext cx="8742000" cy="390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15th Amendment - passed 1870</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The right to vote cannot be denied based on race, color, or servitude</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Former slaves got the right to vote; men of all races could vote</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19th Amendment - passed 1920</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The right to vote cannot be denied based on sex</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Women got the right to vote</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24th Amendment - passed 1964</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The right to vote cannot be denied by failure to pay a poll tax</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26th Amendment - passed 1971</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Set the age for the right to vote at 18</a:t>
            </a:r>
            <a:endParaRPr sz="2200">
              <a:solidFill>
                <a:srgbClr val="FFFFFF"/>
              </a:solidFill>
              <a:latin typeface="Economica"/>
              <a:ea typeface="Economica"/>
              <a:cs typeface="Economica"/>
              <a:sym typeface="Economica"/>
            </a:endParaRPr>
          </a:p>
        </p:txBody>
      </p:sp>
      <p:pic>
        <p:nvPicPr>
          <p:cNvPr descr="Close Elections: Why Every Vote Matters : NPR" id="266" name="Google Shape;266;p18"/>
          <p:cNvPicPr preferRelativeResize="0"/>
          <p:nvPr/>
        </p:nvPicPr>
        <p:blipFill rotWithShape="1">
          <a:blip r:embed="rId3">
            <a:alphaModFix/>
          </a:blip>
          <a:srcRect b="0" l="0" r="0" t="0"/>
          <a:stretch/>
        </p:blipFill>
        <p:spPr>
          <a:xfrm>
            <a:off x="5999475" y="1991675"/>
            <a:ext cx="3144525" cy="1771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0" st="0"/>
                                            </p:txEl>
                                          </p:spTgt>
                                        </p:tgtEl>
                                        <p:attrNameLst>
                                          <p:attrName>style.visibility</p:attrName>
                                        </p:attrNameLst>
                                      </p:cBhvr>
                                      <p:to>
                                        <p:strVal val="visible"/>
                                      </p:to>
                                    </p:set>
                                    <p:animEffect filter="fade" transition="in">
                                      <p:cBhvr>
                                        <p:cTn dur="1000"/>
                                        <p:tgtEl>
                                          <p:spTgt spid="2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1" st="1"/>
                                            </p:txEl>
                                          </p:spTgt>
                                        </p:tgtEl>
                                        <p:attrNameLst>
                                          <p:attrName>style.visibility</p:attrName>
                                        </p:attrNameLst>
                                      </p:cBhvr>
                                      <p:to>
                                        <p:strVal val="visible"/>
                                      </p:to>
                                    </p:set>
                                    <p:animEffect filter="fade" transition="in">
                                      <p:cBhvr>
                                        <p:cTn dur="1000"/>
                                        <p:tgtEl>
                                          <p:spTgt spid="2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2" st="2"/>
                                            </p:txEl>
                                          </p:spTgt>
                                        </p:tgtEl>
                                        <p:attrNameLst>
                                          <p:attrName>style.visibility</p:attrName>
                                        </p:attrNameLst>
                                      </p:cBhvr>
                                      <p:to>
                                        <p:strVal val="visible"/>
                                      </p:to>
                                    </p:set>
                                    <p:animEffect filter="fade" transition="in">
                                      <p:cBhvr>
                                        <p:cTn dur="1000"/>
                                        <p:tgtEl>
                                          <p:spTgt spid="26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3" st="3"/>
                                            </p:txEl>
                                          </p:spTgt>
                                        </p:tgtEl>
                                        <p:attrNameLst>
                                          <p:attrName>style.visibility</p:attrName>
                                        </p:attrNameLst>
                                      </p:cBhvr>
                                      <p:to>
                                        <p:strVal val="visible"/>
                                      </p:to>
                                    </p:set>
                                    <p:animEffect filter="fade" transition="in">
                                      <p:cBhvr>
                                        <p:cTn dur="1000"/>
                                        <p:tgtEl>
                                          <p:spTgt spid="26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4" st="4"/>
                                            </p:txEl>
                                          </p:spTgt>
                                        </p:tgtEl>
                                        <p:attrNameLst>
                                          <p:attrName>style.visibility</p:attrName>
                                        </p:attrNameLst>
                                      </p:cBhvr>
                                      <p:to>
                                        <p:strVal val="visible"/>
                                      </p:to>
                                    </p:set>
                                    <p:animEffect filter="fade" transition="in">
                                      <p:cBhvr>
                                        <p:cTn dur="1000"/>
                                        <p:tgtEl>
                                          <p:spTgt spid="26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5" st="5"/>
                                            </p:txEl>
                                          </p:spTgt>
                                        </p:tgtEl>
                                        <p:attrNameLst>
                                          <p:attrName>style.visibility</p:attrName>
                                        </p:attrNameLst>
                                      </p:cBhvr>
                                      <p:to>
                                        <p:strVal val="visible"/>
                                      </p:to>
                                    </p:set>
                                    <p:animEffect filter="fade" transition="in">
                                      <p:cBhvr>
                                        <p:cTn dur="1000"/>
                                        <p:tgtEl>
                                          <p:spTgt spid="26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6" st="6"/>
                                            </p:txEl>
                                          </p:spTgt>
                                        </p:tgtEl>
                                        <p:attrNameLst>
                                          <p:attrName>style.visibility</p:attrName>
                                        </p:attrNameLst>
                                      </p:cBhvr>
                                      <p:to>
                                        <p:strVal val="visible"/>
                                      </p:to>
                                    </p:set>
                                    <p:animEffect filter="fade" transition="in">
                                      <p:cBhvr>
                                        <p:cTn dur="1000"/>
                                        <p:tgtEl>
                                          <p:spTgt spid="26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7" st="7"/>
                                            </p:txEl>
                                          </p:spTgt>
                                        </p:tgtEl>
                                        <p:attrNameLst>
                                          <p:attrName>style.visibility</p:attrName>
                                        </p:attrNameLst>
                                      </p:cBhvr>
                                      <p:to>
                                        <p:strVal val="visible"/>
                                      </p:to>
                                    </p:set>
                                    <p:animEffect filter="fade" transition="in">
                                      <p:cBhvr>
                                        <p:cTn dur="1000"/>
                                        <p:tgtEl>
                                          <p:spTgt spid="26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8" st="8"/>
                                            </p:txEl>
                                          </p:spTgt>
                                        </p:tgtEl>
                                        <p:attrNameLst>
                                          <p:attrName>style.visibility</p:attrName>
                                        </p:attrNameLst>
                                      </p:cBhvr>
                                      <p:to>
                                        <p:strVal val="visible"/>
                                      </p:to>
                                    </p:set>
                                    <p:animEffect filter="fade" transition="in">
                                      <p:cBhvr>
                                        <p:cTn dur="1000"/>
                                        <p:tgtEl>
                                          <p:spTgt spid="26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9" st="9"/>
                                            </p:txEl>
                                          </p:spTgt>
                                        </p:tgtEl>
                                        <p:attrNameLst>
                                          <p:attrName>style.visibility</p:attrName>
                                        </p:attrNameLst>
                                      </p:cBhvr>
                                      <p:to>
                                        <p:strVal val="visible"/>
                                      </p:to>
                                    </p:set>
                                    <p:animEffect filter="fade" transition="in">
                                      <p:cBhvr>
                                        <p:cTn dur="1000"/>
                                        <p:tgtEl>
                                          <p:spTgt spid="265">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9"/>
          <p:cNvSpPr txBox="1"/>
          <p:nvPr>
            <p:ph type="title"/>
          </p:nvPr>
        </p:nvSpPr>
        <p:spPr>
          <a:xfrm>
            <a:off x="311700" y="0"/>
            <a:ext cx="8520600" cy="704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4500">
                <a:solidFill>
                  <a:schemeClr val="lt1"/>
                </a:solidFill>
              </a:rPr>
              <a:t>Amendments Regarding the Right to Vote</a:t>
            </a:r>
            <a:endParaRPr sz="4500">
              <a:solidFill>
                <a:schemeClr val="lt1"/>
              </a:solidFill>
            </a:endParaRPr>
          </a:p>
        </p:txBody>
      </p:sp>
      <p:sp>
        <p:nvSpPr>
          <p:cNvPr id="272" name="Google Shape;272;p19"/>
          <p:cNvSpPr txBox="1"/>
          <p:nvPr>
            <p:ph idx="1" type="body"/>
          </p:nvPr>
        </p:nvSpPr>
        <p:spPr>
          <a:xfrm>
            <a:off x="201000" y="841750"/>
            <a:ext cx="8742000" cy="390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u="sng">
                <a:solidFill>
                  <a:srgbClr val="FFFFFF"/>
                </a:solidFill>
                <a:latin typeface="Economica"/>
                <a:ea typeface="Economica"/>
                <a:cs typeface="Economica"/>
                <a:sym typeface="Economica"/>
              </a:rPr>
              <a:t>15th Amendment</a:t>
            </a:r>
            <a:r>
              <a:rPr lang="en" sz="2200">
                <a:solidFill>
                  <a:srgbClr val="FFFFFF"/>
                </a:solidFill>
                <a:latin typeface="Economica"/>
                <a:ea typeface="Economica"/>
                <a:cs typeface="Economica"/>
                <a:sym typeface="Economica"/>
              </a:rPr>
              <a:t> - passed 1870</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The right to vote cannot be denied based on race, color, or servitude</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Former slaves got the right to vote; </a:t>
            </a:r>
            <a:r>
              <a:rPr lang="en" sz="2200" u="sng">
                <a:solidFill>
                  <a:srgbClr val="FFFFFF"/>
                </a:solidFill>
                <a:latin typeface="Economica"/>
                <a:ea typeface="Economica"/>
                <a:cs typeface="Economica"/>
                <a:sym typeface="Economica"/>
              </a:rPr>
              <a:t>men of all races could vote</a:t>
            </a:r>
            <a:endParaRPr sz="2200" u="sng">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200" u="sng">
                <a:solidFill>
                  <a:srgbClr val="FFFFFF"/>
                </a:solidFill>
                <a:latin typeface="Economica"/>
                <a:ea typeface="Economica"/>
                <a:cs typeface="Economica"/>
                <a:sym typeface="Economica"/>
              </a:rPr>
              <a:t>19th Amendment</a:t>
            </a:r>
            <a:r>
              <a:rPr lang="en" sz="2200">
                <a:solidFill>
                  <a:srgbClr val="FFFFFF"/>
                </a:solidFill>
                <a:latin typeface="Economica"/>
                <a:ea typeface="Economica"/>
                <a:cs typeface="Economica"/>
                <a:sym typeface="Economica"/>
              </a:rPr>
              <a:t> - passed 1920</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The right to vote cannot be denied based on sex</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u="sng">
                <a:solidFill>
                  <a:srgbClr val="FFFFFF"/>
                </a:solidFill>
                <a:latin typeface="Economica"/>
                <a:ea typeface="Economica"/>
                <a:cs typeface="Economica"/>
                <a:sym typeface="Economica"/>
              </a:rPr>
              <a:t>Women got the right to vote</a:t>
            </a:r>
            <a:endParaRPr sz="2200" u="sng">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200" u="sng">
                <a:solidFill>
                  <a:srgbClr val="FFFFFF"/>
                </a:solidFill>
                <a:latin typeface="Economica"/>
                <a:ea typeface="Economica"/>
                <a:cs typeface="Economica"/>
                <a:sym typeface="Economica"/>
              </a:rPr>
              <a:t>24th Amendment</a:t>
            </a:r>
            <a:r>
              <a:rPr lang="en" sz="2200">
                <a:solidFill>
                  <a:srgbClr val="FFFFFF"/>
                </a:solidFill>
                <a:latin typeface="Economica"/>
                <a:ea typeface="Economica"/>
                <a:cs typeface="Economica"/>
                <a:sym typeface="Economica"/>
              </a:rPr>
              <a:t> - passed 1964</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The right to vote </a:t>
            </a:r>
            <a:r>
              <a:rPr lang="en" sz="2200" u="sng">
                <a:solidFill>
                  <a:srgbClr val="FFFFFF"/>
                </a:solidFill>
                <a:latin typeface="Economica"/>
                <a:ea typeface="Economica"/>
                <a:cs typeface="Economica"/>
                <a:sym typeface="Economica"/>
              </a:rPr>
              <a:t>cannot be denied by failure to pay a poll tax</a:t>
            </a:r>
            <a:endParaRPr sz="2200" u="sng">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200" u="sng">
                <a:solidFill>
                  <a:srgbClr val="FFFFFF"/>
                </a:solidFill>
                <a:latin typeface="Economica"/>
                <a:ea typeface="Economica"/>
                <a:cs typeface="Economica"/>
                <a:sym typeface="Economica"/>
              </a:rPr>
              <a:t>26th Amendment </a:t>
            </a:r>
            <a:r>
              <a:rPr lang="en" sz="2200">
                <a:solidFill>
                  <a:srgbClr val="FFFFFF"/>
                </a:solidFill>
                <a:latin typeface="Economica"/>
                <a:ea typeface="Economica"/>
                <a:cs typeface="Economica"/>
                <a:sym typeface="Economica"/>
              </a:rPr>
              <a:t>- passed 1971</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Set the age for the </a:t>
            </a:r>
            <a:r>
              <a:rPr lang="en" sz="2200" u="sng">
                <a:solidFill>
                  <a:srgbClr val="FFFFFF"/>
                </a:solidFill>
                <a:latin typeface="Economica"/>
                <a:ea typeface="Economica"/>
                <a:cs typeface="Economica"/>
                <a:sym typeface="Economica"/>
              </a:rPr>
              <a:t>right to vote at 18</a:t>
            </a:r>
            <a:endParaRPr sz="2200" u="sng">
              <a:solidFill>
                <a:srgbClr val="FFFFFF"/>
              </a:solidFill>
              <a:latin typeface="Economica"/>
              <a:ea typeface="Economica"/>
              <a:cs typeface="Economica"/>
              <a:sym typeface="Economica"/>
            </a:endParaRPr>
          </a:p>
        </p:txBody>
      </p:sp>
      <p:pic>
        <p:nvPicPr>
          <p:cNvPr descr="Close Elections: Why Every Vote Matters : NPR" id="273" name="Google Shape;273;p19"/>
          <p:cNvPicPr preferRelativeResize="0"/>
          <p:nvPr/>
        </p:nvPicPr>
        <p:blipFill rotWithShape="1">
          <a:blip r:embed="rId3">
            <a:alphaModFix/>
          </a:blip>
          <a:srcRect b="0" l="0" r="0" t="0"/>
          <a:stretch/>
        </p:blipFill>
        <p:spPr>
          <a:xfrm>
            <a:off x="5999475" y="2006825"/>
            <a:ext cx="3144525" cy="1771400"/>
          </a:xfrm>
          <a:prstGeom prst="rect">
            <a:avLst/>
          </a:prstGeom>
          <a:noFill/>
          <a:ln>
            <a:noFill/>
          </a:ln>
        </p:spPr>
      </p:pic>
      <p:sp>
        <p:nvSpPr>
          <p:cNvPr id="274" name="Google Shape;274;p19"/>
          <p:cNvSpPr txBox="1"/>
          <p:nvPr/>
        </p:nvSpPr>
        <p:spPr>
          <a:xfrm>
            <a:off x="7332700" y="4833000"/>
            <a:ext cx="1811400" cy="3105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Economica"/>
                <a:ea typeface="Economica"/>
                <a:cs typeface="Economica"/>
                <a:sym typeface="Economica"/>
              </a:rPr>
              <a:t>Question #9</a:t>
            </a:r>
            <a:endParaRPr b="0" i="0" sz="1800" u="none" cap="none" strike="noStrike">
              <a:solidFill>
                <a:schemeClr val="lt1"/>
              </a:solidFill>
              <a:latin typeface="Economica"/>
              <a:ea typeface="Economica"/>
              <a:cs typeface="Economica"/>
              <a:sym typeface="Economic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
          <p:cNvSpPr txBox="1"/>
          <p:nvPr>
            <p:ph type="title"/>
          </p:nvPr>
        </p:nvSpPr>
        <p:spPr>
          <a:xfrm>
            <a:off x="311700" y="129200"/>
            <a:ext cx="8520600" cy="875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sz="6000">
                <a:solidFill>
                  <a:srgbClr val="FFFFFF"/>
                </a:solidFill>
              </a:rPr>
              <a:t>Review - People Questions</a:t>
            </a:r>
            <a:endParaRPr sz="6000">
              <a:solidFill>
                <a:srgbClr val="FFFFFF"/>
              </a:solidFill>
            </a:endParaRPr>
          </a:p>
        </p:txBody>
      </p:sp>
      <p:sp>
        <p:nvSpPr>
          <p:cNvPr id="122" name="Google Shape;122;p2"/>
          <p:cNvSpPr txBox="1"/>
          <p:nvPr>
            <p:ph idx="1" type="body"/>
          </p:nvPr>
        </p:nvSpPr>
        <p:spPr>
          <a:xfrm>
            <a:off x="0" y="729600"/>
            <a:ext cx="4719300" cy="419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600">
                <a:solidFill>
                  <a:srgbClr val="FFFFFF"/>
                </a:solidFill>
                <a:latin typeface="Economica"/>
                <a:ea typeface="Economica"/>
                <a:cs typeface="Economica"/>
                <a:sym typeface="Economica"/>
              </a:rPr>
              <a:t>Who is the governor of Iowa?</a:t>
            </a:r>
            <a:endParaRPr sz="26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6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600">
                <a:solidFill>
                  <a:srgbClr val="FFFFFF"/>
                </a:solidFill>
                <a:latin typeface="Economica"/>
                <a:ea typeface="Economica"/>
                <a:cs typeface="Economica"/>
                <a:sym typeface="Economica"/>
              </a:rPr>
              <a:t>Who wrote the Declaration of Independence?</a:t>
            </a:r>
            <a:endParaRPr sz="26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6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600">
                <a:solidFill>
                  <a:srgbClr val="FFFFFF"/>
                </a:solidFill>
                <a:latin typeface="Economica"/>
                <a:ea typeface="Economica"/>
                <a:cs typeface="Economica"/>
                <a:sym typeface="Economica"/>
              </a:rPr>
              <a:t>Who signs a bill to make it a law?</a:t>
            </a:r>
            <a:endParaRPr sz="26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6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600">
                <a:solidFill>
                  <a:srgbClr val="FFFFFF"/>
                </a:solidFill>
                <a:latin typeface="Economica"/>
                <a:ea typeface="Economica"/>
                <a:cs typeface="Economica"/>
                <a:sym typeface="Economica"/>
              </a:rPr>
              <a:t>Name one of Iowa’s senators.</a:t>
            </a:r>
            <a:endParaRPr sz="26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6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600">
                <a:solidFill>
                  <a:srgbClr val="FFFFFF"/>
                </a:solidFill>
                <a:latin typeface="Economica"/>
                <a:ea typeface="Economica"/>
                <a:cs typeface="Economica"/>
                <a:sym typeface="Economica"/>
              </a:rPr>
              <a:t>Name your U.S. representative.</a:t>
            </a:r>
            <a:endParaRPr sz="2600">
              <a:solidFill>
                <a:srgbClr val="FFFFFF"/>
              </a:solidFill>
              <a:latin typeface="Economica"/>
              <a:ea typeface="Economica"/>
              <a:cs typeface="Economica"/>
              <a:sym typeface="Economica"/>
            </a:endParaRPr>
          </a:p>
        </p:txBody>
      </p:sp>
      <p:sp>
        <p:nvSpPr>
          <p:cNvPr id="123" name="Google Shape;123;p2"/>
          <p:cNvSpPr txBox="1"/>
          <p:nvPr>
            <p:ph idx="1" type="body"/>
          </p:nvPr>
        </p:nvSpPr>
        <p:spPr>
          <a:xfrm>
            <a:off x="4938975" y="771750"/>
            <a:ext cx="4013700" cy="411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600">
                <a:solidFill>
                  <a:srgbClr val="FFFFFF"/>
                </a:solidFill>
                <a:latin typeface="Economica"/>
                <a:ea typeface="Economica"/>
                <a:cs typeface="Economica"/>
                <a:sym typeface="Economica"/>
              </a:rPr>
              <a:t>Kim Reynolds</a:t>
            </a:r>
            <a:endParaRPr sz="26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6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600">
                <a:solidFill>
                  <a:srgbClr val="FFFFFF"/>
                </a:solidFill>
                <a:latin typeface="Economica"/>
                <a:ea typeface="Economica"/>
                <a:cs typeface="Economica"/>
                <a:sym typeface="Economica"/>
              </a:rPr>
              <a:t>Thomas Jefferson</a:t>
            </a:r>
            <a:endParaRPr sz="26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6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600">
                <a:solidFill>
                  <a:srgbClr val="FFFFFF"/>
                </a:solidFill>
                <a:latin typeface="Economica"/>
                <a:ea typeface="Economica"/>
                <a:cs typeface="Economica"/>
                <a:sym typeface="Economica"/>
              </a:rPr>
              <a:t>The President</a:t>
            </a:r>
            <a:endParaRPr sz="26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6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600">
                <a:solidFill>
                  <a:srgbClr val="FFFFFF"/>
                </a:solidFill>
                <a:latin typeface="Economica"/>
                <a:ea typeface="Economica"/>
                <a:cs typeface="Economica"/>
                <a:sym typeface="Economica"/>
              </a:rPr>
              <a:t>Chuck Grassley/Joni Ernst</a:t>
            </a:r>
            <a:endParaRPr sz="26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6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600">
                <a:solidFill>
                  <a:srgbClr val="FFFFFF"/>
                </a:solidFill>
                <a:latin typeface="Economica"/>
                <a:ea typeface="Economica"/>
                <a:cs typeface="Economica"/>
                <a:sym typeface="Economica"/>
              </a:rPr>
              <a:t>Mariannette Miller-Meeks</a:t>
            </a:r>
            <a:endParaRPr sz="2600">
              <a:solidFill>
                <a:srgbClr val="FFFFFF"/>
              </a:solidFill>
              <a:latin typeface="Economica"/>
              <a:ea typeface="Economica"/>
              <a:cs typeface="Economica"/>
              <a:sym typeface="Economic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animEffect filter="fade" transition="in">
                                      <p:cBhvr>
                                        <p:cTn dur="1000"/>
                                        <p:tgtEl>
                                          <p:spTgt spid="1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animEffect filter="fade" transition="in">
                                      <p:cBhvr>
                                        <p:cTn dur="1000"/>
                                        <p:tgtEl>
                                          <p:spTgt spid="1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2" st="2"/>
                                            </p:txEl>
                                          </p:spTgt>
                                        </p:tgtEl>
                                        <p:attrNameLst>
                                          <p:attrName>style.visibility</p:attrName>
                                        </p:attrNameLst>
                                      </p:cBhvr>
                                      <p:to>
                                        <p:strVal val="visible"/>
                                      </p:to>
                                    </p:set>
                                    <p:animEffect filter="fade" transition="in">
                                      <p:cBhvr>
                                        <p:cTn dur="1000"/>
                                        <p:tgtEl>
                                          <p:spTgt spid="1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3" st="3"/>
                                            </p:txEl>
                                          </p:spTgt>
                                        </p:tgtEl>
                                        <p:attrNameLst>
                                          <p:attrName>style.visibility</p:attrName>
                                        </p:attrNameLst>
                                      </p:cBhvr>
                                      <p:to>
                                        <p:strVal val="visible"/>
                                      </p:to>
                                    </p:set>
                                    <p:animEffect filter="fade" transition="in">
                                      <p:cBhvr>
                                        <p:cTn dur="1000"/>
                                        <p:tgtEl>
                                          <p:spTgt spid="1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4" st="4"/>
                                            </p:txEl>
                                          </p:spTgt>
                                        </p:tgtEl>
                                        <p:attrNameLst>
                                          <p:attrName>style.visibility</p:attrName>
                                        </p:attrNameLst>
                                      </p:cBhvr>
                                      <p:to>
                                        <p:strVal val="visible"/>
                                      </p:to>
                                    </p:set>
                                    <p:animEffect filter="fade" transition="in">
                                      <p:cBhvr>
                                        <p:cTn dur="1000"/>
                                        <p:tgtEl>
                                          <p:spTgt spid="12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5" st="5"/>
                                            </p:txEl>
                                          </p:spTgt>
                                        </p:tgtEl>
                                        <p:attrNameLst>
                                          <p:attrName>style.visibility</p:attrName>
                                        </p:attrNameLst>
                                      </p:cBhvr>
                                      <p:to>
                                        <p:strVal val="visible"/>
                                      </p:to>
                                    </p:set>
                                    <p:animEffect filter="fade" transition="in">
                                      <p:cBhvr>
                                        <p:cTn dur="1000"/>
                                        <p:tgtEl>
                                          <p:spTgt spid="12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6" st="6"/>
                                            </p:txEl>
                                          </p:spTgt>
                                        </p:tgtEl>
                                        <p:attrNameLst>
                                          <p:attrName>style.visibility</p:attrName>
                                        </p:attrNameLst>
                                      </p:cBhvr>
                                      <p:to>
                                        <p:strVal val="visible"/>
                                      </p:to>
                                    </p:set>
                                    <p:animEffect filter="fade" transition="in">
                                      <p:cBhvr>
                                        <p:cTn dur="1000"/>
                                        <p:tgtEl>
                                          <p:spTgt spid="12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7" st="7"/>
                                            </p:txEl>
                                          </p:spTgt>
                                        </p:tgtEl>
                                        <p:attrNameLst>
                                          <p:attrName>style.visibility</p:attrName>
                                        </p:attrNameLst>
                                      </p:cBhvr>
                                      <p:to>
                                        <p:strVal val="visible"/>
                                      </p:to>
                                    </p:set>
                                    <p:animEffect filter="fade" transition="in">
                                      <p:cBhvr>
                                        <p:cTn dur="1000"/>
                                        <p:tgtEl>
                                          <p:spTgt spid="12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8" st="8"/>
                                            </p:txEl>
                                          </p:spTgt>
                                        </p:tgtEl>
                                        <p:attrNameLst>
                                          <p:attrName>style.visibility</p:attrName>
                                        </p:attrNameLst>
                                      </p:cBhvr>
                                      <p:to>
                                        <p:strVal val="visible"/>
                                      </p:to>
                                    </p:set>
                                    <p:animEffect filter="fade" transition="in">
                                      <p:cBhvr>
                                        <p:cTn dur="1000"/>
                                        <p:tgtEl>
                                          <p:spTgt spid="12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1000"/>
                                        <p:tgtEl>
                                          <p:spTgt spid="1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animEffect filter="fade" transition="in">
                                      <p:cBhvr>
                                        <p:cTn dur="1000"/>
                                        <p:tgtEl>
                                          <p:spTgt spid="1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animEffect filter="fade" transition="in">
                                      <p:cBhvr>
                                        <p:cTn dur="1000"/>
                                        <p:tgtEl>
                                          <p:spTgt spid="1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3" st="3"/>
                                            </p:txEl>
                                          </p:spTgt>
                                        </p:tgtEl>
                                        <p:attrNameLst>
                                          <p:attrName>style.visibility</p:attrName>
                                        </p:attrNameLst>
                                      </p:cBhvr>
                                      <p:to>
                                        <p:strVal val="visible"/>
                                      </p:to>
                                    </p:set>
                                    <p:animEffect filter="fade" transition="in">
                                      <p:cBhvr>
                                        <p:cTn dur="1000"/>
                                        <p:tgtEl>
                                          <p:spTgt spid="12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4" st="4"/>
                                            </p:txEl>
                                          </p:spTgt>
                                        </p:tgtEl>
                                        <p:attrNameLst>
                                          <p:attrName>style.visibility</p:attrName>
                                        </p:attrNameLst>
                                      </p:cBhvr>
                                      <p:to>
                                        <p:strVal val="visible"/>
                                      </p:to>
                                    </p:set>
                                    <p:animEffect filter="fade" transition="in">
                                      <p:cBhvr>
                                        <p:cTn dur="1000"/>
                                        <p:tgtEl>
                                          <p:spTgt spid="12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5" st="5"/>
                                            </p:txEl>
                                          </p:spTgt>
                                        </p:tgtEl>
                                        <p:attrNameLst>
                                          <p:attrName>style.visibility</p:attrName>
                                        </p:attrNameLst>
                                      </p:cBhvr>
                                      <p:to>
                                        <p:strVal val="visible"/>
                                      </p:to>
                                    </p:set>
                                    <p:animEffect filter="fade" transition="in">
                                      <p:cBhvr>
                                        <p:cTn dur="1000"/>
                                        <p:tgtEl>
                                          <p:spTgt spid="12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6" st="6"/>
                                            </p:txEl>
                                          </p:spTgt>
                                        </p:tgtEl>
                                        <p:attrNameLst>
                                          <p:attrName>style.visibility</p:attrName>
                                        </p:attrNameLst>
                                      </p:cBhvr>
                                      <p:to>
                                        <p:strVal val="visible"/>
                                      </p:to>
                                    </p:set>
                                    <p:animEffect filter="fade" transition="in">
                                      <p:cBhvr>
                                        <p:cTn dur="1000"/>
                                        <p:tgtEl>
                                          <p:spTgt spid="12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7" st="7"/>
                                            </p:txEl>
                                          </p:spTgt>
                                        </p:tgtEl>
                                        <p:attrNameLst>
                                          <p:attrName>style.visibility</p:attrName>
                                        </p:attrNameLst>
                                      </p:cBhvr>
                                      <p:to>
                                        <p:strVal val="visible"/>
                                      </p:to>
                                    </p:set>
                                    <p:animEffect filter="fade" transition="in">
                                      <p:cBhvr>
                                        <p:cTn dur="1000"/>
                                        <p:tgtEl>
                                          <p:spTgt spid="12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8" st="8"/>
                                            </p:txEl>
                                          </p:spTgt>
                                        </p:tgtEl>
                                        <p:attrNameLst>
                                          <p:attrName>style.visibility</p:attrName>
                                        </p:attrNameLst>
                                      </p:cBhvr>
                                      <p:to>
                                        <p:strVal val="visible"/>
                                      </p:to>
                                    </p:set>
                                    <p:animEffect filter="fade" transition="in">
                                      <p:cBhvr>
                                        <p:cTn dur="1000"/>
                                        <p:tgtEl>
                                          <p:spTgt spid="12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0"/>
          <p:cNvSpPr txBox="1"/>
          <p:nvPr>
            <p:ph type="title"/>
          </p:nvPr>
        </p:nvSpPr>
        <p:spPr>
          <a:xfrm>
            <a:off x="311700" y="0"/>
            <a:ext cx="8520600" cy="704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4500">
                <a:solidFill>
                  <a:schemeClr val="lt1"/>
                </a:solidFill>
              </a:rPr>
              <a:t>The Cold War</a:t>
            </a:r>
            <a:endParaRPr sz="4500">
              <a:solidFill>
                <a:schemeClr val="lt1"/>
              </a:solidFill>
            </a:endParaRPr>
          </a:p>
        </p:txBody>
      </p:sp>
      <p:sp>
        <p:nvSpPr>
          <p:cNvPr id="280" name="Google Shape;280;p20"/>
          <p:cNvSpPr txBox="1"/>
          <p:nvPr>
            <p:ph idx="1" type="body"/>
          </p:nvPr>
        </p:nvSpPr>
        <p:spPr>
          <a:xfrm>
            <a:off x="3152100" y="605925"/>
            <a:ext cx="5991900" cy="433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The U.S. and Russia were allies during World War II. After the war, they became competing superpowers.</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Russia was the leader of the Soviet Union, or USSR. The Soviets wanted to spread communism to Eastern Europe and the rest of the world. The United States wanted to stop the spread of communism.</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The Cold War was a war of words and military power, but had no actual fighting. In 1970, both nations began building nuclear weapons for protection. In 1991, the Soviet Union fell apart, the Berlin Wall was destroyed, and the Cold War was over.</a:t>
            </a:r>
            <a:endParaRPr sz="2200">
              <a:solidFill>
                <a:srgbClr val="FFFFFF"/>
              </a:solidFill>
              <a:latin typeface="Economica"/>
              <a:ea typeface="Economica"/>
              <a:cs typeface="Economica"/>
              <a:sym typeface="Economica"/>
            </a:endParaRPr>
          </a:p>
        </p:txBody>
      </p:sp>
      <p:pic>
        <p:nvPicPr>
          <p:cNvPr descr="&quot;Roll dice and kick ass!&quot;: Wargames, politics and ethics #2: Politics? You can run, but you can ..." id="281" name="Google Shape;281;p20"/>
          <p:cNvPicPr preferRelativeResize="0"/>
          <p:nvPr/>
        </p:nvPicPr>
        <p:blipFill rotWithShape="1">
          <a:blip r:embed="rId3">
            <a:alphaModFix/>
          </a:blip>
          <a:srcRect b="0" l="0" r="0" t="0"/>
          <a:stretch/>
        </p:blipFill>
        <p:spPr>
          <a:xfrm>
            <a:off x="128775" y="1780200"/>
            <a:ext cx="2931600" cy="1583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1"/>
                                        </p:tgtEl>
                                        <p:attrNameLst>
                                          <p:attrName>style.visibility</p:attrName>
                                        </p:attrNameLst>
                                      </p:cBhvr>
                                      <p:to>
                                        <p:strVal val="visible"/>
                                      </p:to>
                                    </p:set>
                                    <p:anim calcmode="lin" valueType="num">
                                      <p:cBhvr additive="base">
                                        <p:cTn dur="1000"/>
                                        <p:tgtEl>
                                          <p:spTgt spid="281"/>
                                        </p:tgtEl>
                                        <p:attrNameLst>
                                          <p:attrName>ppt_w</p:attrName>
                                        </p:attrNameLst>
                                      </p:cBhvr>
                                      <p:tavLst>
                                        <p:tav fmla="" tm="0">
                                          <p:val>
                                            <p:strVal val="0"/>
                                          </p:val>
                                        </p:tav>
                                        <p:tav fmla="" tm="100000">
                                          <p:val>
                                            <p:strVal val="#ppt_w"/>
                                          </p:val>
                                        </p:tav>
                                      </p:tavLst>
                                    </p:anim>
                                    <p:anim calcmode="lin" valueType="num">
                                      <p:cBhvr additive="base">
                                        <p:cTn dur="1000"/>
                                        <p:tgtEl>
                                          <p:spTgt spid="28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0" st="0"/>
                                            </p:txEl>
                                          </p:spTgt>
                                        </p:tgtEl>
                                        <p:attrNameLst>
                                          <p:attrName>style.visibility</p:attrName>
                                        </p:attrNameLst>
                                      </p:cBhvr>
                                      <p:to>
                                        <p:strVal val="visible"/>
                                      </p:to>
                                    </p:set>
                                    <p:animEffect filter="fade" transition="in">
                                      <p:cBhvr>
                                        <p:cTn dur="1000"/>
                                        <p:tgtEl>
                                          <p:spTgt spid="2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1" st="1"/>
                                            </p:txEl>
                                          </p:spTgt>
                                        </p:tgtEl>
                                        <p:attrNameLst>
                                          <p:attrName>style.visibility</p:attrName>
                                        </p:attrNameLst>
                                      </p:cBhvr>
                                      <p:to>
                                        <p:strVal val="visible"/>
                                      </p:to>
                                    </p:set>
                                    <p:animEffect filter="fade" transition="in">
                                      <p:cBhvr>
                                        <p:cTn dur="1000"/>
                                        <p:tgtEl>
                                          <p:spTgt spid="2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2" st="2"/>
                                            </p:txEl>
                                          </p:spTgt>
                                        </p:tgtEl>
                                        <p:attrNameLst>
                                          <p:attrName>style.visibility</p:attrName>
                                        </p:attrNameLst>
                                      </p:cBhvr>
                                      <p:to>
                                        <p:strVal val="visible"/>
                                      </p:to>
                                    </p:set>
                                    <p:animEffect filter="fade" transition="in">
                                      <p:cBhvr>
                                        <p:cTn dur="1000"/>
                                        <p:tgtEl>
                                          <p:spTgt spid="2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3" st="3"/>
                                            </p:txEl>
                                          </p:spTgt>
                                        </p:tgtEl>
                                        <p:attrNameLst>
                                          <p:attrName>style.visibility</p:attrName>
                                        </p:attrNameLst>
                                      </p:cBhvr>
                                      <p:to>
                                        <p:strVal val="visible"/>
                                      </p:to>
                                    </p:set>
                                    <p:animEffect filter="fade" transition="in">
                                      <p:cBhvr>
                                        <p:cTn dur="1000"/>
                                        <p:tgtEl>
                                          <p:spTgt spid="28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4" st="4"/>
                                            </p:txEl>
                                          </p:spTgt>
                                        </p:tgtEl>
                                        <p:attrNameLst>
                                          <p:attrName>style.visibility</p:attrName>
                                        </p:attrNameLst>
                                      </p:cBhvr>
                                      <p:to>
                                        <p:strVal val="visible"/>
                                      </p:to>
                                    </p:set>
                                    <p:animEffect filter="fade" transition="in">
                                      <p:cBhvr>
                                        <p:cTn dur="1000"/>
                                        <p:tgtEl>
                                          <p:spTgt spid="28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1"/>
          <p:cNvSpPr txBox="1"/>
          <p:nvPr>
            <p:ph type="title"/>
          </p:nvPr>
        </p:nvSpPr>
        <p:spPr>
          <a:xfrm>
            <a:off x="311700" y="0"/>
            <a:ext cx="8520600" cy="704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4500">
                <a:solidFill>
                  <a:schemeClr val="lt1"/>
                </a:solidFill>
              </a:rPr>
              <a:t>The Cold War</a:t>
            </a:r>
            <a:endParaRPr sz="4500">
              <a:solidFill>
                <a:schemeClr val="lt1"/>
              </a:solidFill>
            </a:endParaRPr>
          </a:p>
        </p:txBody>
      </p:sp>
      <p:sp>
        <p:nvSpPr>
          <p:cNvPr id="287" name="Google Shape;287;p21"/>
          <p:cNvSpPr txBox="1"/>
          <p:nvPr>
            <p:ph idx="1" type="body"/>
          </p:nvPr>
        </p:nvSpPr>
        <p:spPr>
          <a:xfrm>
            <a:off x="3152100" y="605925"/>
            <a:ext cx="5991900" cy="433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The U.S. and Russia were allies during World War II. After the war, they became competing superpowers.</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Russia was the leader of the Soviet Union, or USSR. The Soviets wanted to spread communism to Eastern Europe and the rest of the world. The United States wanted to </a:t>
            </a:r>
            <a:r>
              <a:rPr lang="en" sz="2200" u="sng">
                <a:solidFill>
                  <a:srgbClr val="FFFFFF"/>
                </a:solidFill>
                <a:latin typeface="Economica"/>
                <a:ea typeface="Economica"/>
                <a:cs typeface="Economica"/>
                <a:sym typeface="Economica"/>
              </a:rPr>
              <a:t>stop the spread of communism</a:t>
            </a:r>
            <a:r>
              <a:rPr lang="en" sz="2200">
                <a:solidFill>
                  <a:srgbClr val="FFFFFF"/>
                </a:solidFill>
                <a:latin typeface="Economica"/>
                <a:ea typeface="Economica"/>
                <a:cs typeface="Economica"/>
                <a:sym typeface="Economica"/>
              </a:rPr>
              <a:t>.</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The Cold War was a war of words and military power, but had no actual fighting. In 1970, both nations began building nuclear weapons for protection. In 1991, the Soviet Union fell apart, the Berlin Wall was destroyed, and the Cold War was over.</a:t>
            </a:r>
            <a:endParaRPr sz="2200">
              <a:solidFill>
                <a:srgbClr val="FFFFFF"/>
              </a:solidFill>
              <a:latin typeface="Economica"/>
              <a:ea typeface="Economica"/>
              <a:cs typeface="Economica"/>
              <a:sym typeface="Economica"/>
            </a:endParaRPr>
          </a:p>
        </p:txBody>
      </p:sp>
      <p:pic>
        <p:nvPicPr>
          <p:cNvPr descr="&quot;Roll dice and kick ass!&quot;: Wargames, politics and ethics #2: Politics? You can run, but you can ..." id="288" name="Google Shape;288;p21"/>
          <p:cNvPicPr preferRelativeResize="0"/>
          <p:nvPr/>
        </p:nvPicPr>
        <p:blipFill rotWithShape="1">
          <a:blip r:embed="rId3">
            <a:alphaModFix/>
          </a:blip>
          <a:srcRect b="0" l="0" r="0" t="0"/>
          <a:stretch/>
        </p:blipFill>
        <p:spPr>
          <a:xfrm>
            <a:off x="128775" y="1780200"/>
            <a:ext cx="2931600" cy="1583100"/>
          </a:xfrm>
          <a:prstGeom prst="rect">
            <a:avLst/>
          </a:prstGeom>
          <a:noFill/>
          <a:ln>
            <a:noFill/>
          </a:ln>
        </p:spPr>
      </p:pic>
      <p:sp>
        <p:nvSpPr>
          <p:cNvPr id="289" name="Google Shape;289;p21"/>
          <p:cNvSpPr txBox="1"/>
          <p:nvPr/>
        </p:nvSpPr>
        <p:spPr>
          <a:xfrm>
            <a:off x="7332700" y="4833000"/>
            <a:ext cx="1811400" cy="3105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Economica"/>
                <a:ea typeface="Economica"/>
                <a:cs typeface="Economica"/>
                <a:sym typeface="Economica"/>
              </a:rPr>
              <a:t>Question #10</a:t>
            </a:r>
            <a:endParaRPr b="0" i="0" sz="1800" u="none" cap="none" strike="noStrike">
              <a:solidFill>
                <a:schemeClr val="lt1"/>
              </a:solidFill>
              <a:latin typeface="Economica"/>
              <a:ea typeface="Economica"/>
              <a:cs typeface="Economica"/>
              <a:sym typeface="Economic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2"/>
          <p:cNvSpPr txBox="1"/>
          <p:nvPr>
            <p:ph type="title"/>
          </p:nvPr>
        </p:nvSpPr>
        <p:spPr>
          <a:xfrm>
            <a:off x="311700" y="0"/>
            <a:ext cx="8520600" cy="704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4500">
                <a:solidFill>
                  <a:schemeClr val="lt1"/>
                </a:solidFill>
              </a:rPr>
              <a:t>September 11th, 2001</a:t>
            </a:r>
            <a:endParaRPr sz="4500">
              <a:solidFill>
                <a:schemeClr val="lt1"/>
              </a:solidFill>
            </a:endParaRPr>
          </a:p>
        </p:txBody>
      </p:sp>
      <p:sp>
        <p:nvSpPr>
          <p:cNvPr id="295" name="Google Shape;295;p22"/>
          <p:cNvSpPr txBox="1"/>
          <p:nvPr>
            <p:ph idx="1" type="body"/>
          </p:nvPr>
        </p:nvSpPr>
        <p:spPr>
          <a:xfrm>
            <a:off x="0" y="534150"/>
            <a:ext cx="5024100" cy="426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On September 11, 2001, commonly called 9/11, terrorists attacked the United States. </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Terrorists took control of four U.S. airplanes to use for suicide attacks. Two planes hit the World Trade Center in New York City. One plane crashed into the west wing of the Pentagon in Washington, D.C. The fourth plane did not make it to the intended target, as passengers heroically crashed the plane into a field.</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A total of 2,996 people were killed in the 9/11 attacks.</a:t>
            </a:r>
            <a:endParaRPr sz="2200">
              <a:solidFill>
                <a:srgbClr val="FFFFFF"/>
              </a:solidFill>
              <a:latin typeface="Economica"/>
              <a:ea typeface="Economica"/>
              <a:cs typeface="Economica"/>
              <a:sym typeface="Economica"/>
            </a:endParaRPr>
          </a:p>
        </p:txBody>
      </p:sp>
      <p:pic>
        <p:nvPicPr>
          <p:cNvPr descr="Treći milenijum, vek ratnika i zombija" id="296" name="Google Shape;296;p22"/>
          <p:cNvPicPr preferRelativeResize="0"/>
          <p:nvPr/>
        </p:nvPicPr>
        <p:blipFill rotWithShape="1">
          <a:blip r:embed="rId3">
            <a:alphaModFix/>
          </a:blip>
          <a:srcRect b="0" l="0" r="0" t="0"/>
          <a:stretch/>
        </p:blipFill>
        <p:spPr>
          <a:xfrm>
            <a:off x="5224200" y="1493375"/>
            <a:ext cx="3608100" cy="2456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0" st="0"/>
                                            </p:txEl>
                                          </p:spTgt>
                                        </p:tgtEl>
                                        <p:attrNameLst>
                                          <p:attrName>style.visibility</p:attrName>
                                        </p:attrNameLst>
                                      </p:cBhvr>
                                      <p:to>
                                        <p:strVal val="visible"/>
                                      </p:to>
                                    </p:set>
                                    <p:animEffect filter="fade" transition="in">
                                      <p:cBhvr>
                                        <p:cTn dur="1000"/>
                                        <p:tgtEl>
                                          <p:spTgt spid="2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1" st="1"/>
                                            </p:txEl>
                                          </p:spTgt>
                                        </p:tgtEl>
                                        <p:attrNameLst>
                                          <p:attrName>style.visibility</p:attrName>
                                        </p:attrNameLst>
                                      </p:cBhvr>
                                      <p:to>
                                        <p:strVal val="visible"/>
                                      </p:to>
                                    </p:set>
                                    <p:animEffect filter="fade" transition="in">
                                      <p:cBhvr>
                                        <p:cTn dur="1000"/>
                                        <p:tgtEl>
                                          <p:spTgt spid="2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2" st="2"/>
                                            </p:txEl>
                                          </p:spTgt>
                                        </p:tgtEl>
                                        <p:attrNameLst>
                                          <p:attrName>style.visibility</p:attrName>
                                        </p:attrNameLst>
                                      </p:cBhvr>
                                      <p:to>
                                        <p:strVal val="visible"/>
                                      </p:to>
                                    </p:set>
                                    <p:animEffect filter="fade" transition="in">
                                      <p:cBhvr>
                                        <p:cTn dur="1000"/>
                                        <p:tgtEl>
                                          <p:spTgt spid="2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3" st="3"/>
                                            </p:txEl>
                                          </p:spTgt>
                                        </p:tgtEl>
                                        <p:attrNameLst>
                                          <p:attrName>style.visibility</p:attrName>
                                        </p:attrNameLst>
                                      </p:cBhvr>
                                      <p:to>
                                        <p:strVal val="visible"/>
                                      </p:to>
                                    </p:set>
                                    <p:animEffect filter="fade" transition="in">
                                      <p:cBhvr>
                                        <p:cTn dur="1000"/>
                                        <p:tgtEl>
                                          <p:spTgt spid="2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4" st="4"/>
                                            </p:txEl>
                                          </p:spTgt>
                                        </p:tgtEl>
                                        <p:attrNameLst>
                                          <p:attrName>style.visibility</p:attrName>
                                        </p:attrNameLst>
                                      </p:cBhvr>
                                      <p:to>
                                        <p:strVal val="visible"/>
                                      </p:to>
                                    </p:set>
                                    <p:animEffect filter="fade" transition="in">
                                      <p:cBhvr>
                                        <p:cTn dur="1000"/>
                                        <p:tgtEl>
                                          <p:spTgt spid="29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1000"/>
                                        <p:tgtEl>
                                          <p:spTgt spid="296"/>
                                        </p:tgtEl>
                                        <p:attrNameLst>
                                          <p:attrName>ppt_w</p:attrName>
                                        </p:attrNameLst>
                                      </p:cBhvr>
                                      <p:tavLst>
                                        <p:tav fmla="" tm="0">
                                          <p:val>
                                            <p:strVal val="0"/>
                                          </p:val>
                                        </p:tav>
                                        <p:tav fmla="" tm="100000">
                                          <p:val>
                                            <p:strVal val="#ppt_w"/>
                                          </p:val>
                                        </p:tav>
                                      </p:tavLst>
                                    </p:anim>
                                    <p:anim calcmode="lin" valueType="num">
                                      <p:cBhvr additive="base">
                                        <p:cTn dur="1000"/>
                                        <p:tgtEl>
                                          <p:spTgt spid="29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3"/>
          <p:cNvSpPr txBox="1"/>
          <p:nvPr>
            <p:ph type="title"/>
          </p:nvPr>
        </p:nvSpPr>
        <p:spPr>
          <a:xfrm>
            <a:off x="311700" y="0"/>
            <a:ext cx="8520600" cy="704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4500">
                <a:solidFill>
                  <a:schemeClr val="lt1"/>
                </a:solidFill>
              </a:rPr>
              <a:t>September 11th, 2001</a:t>
            </a:r>
            <a:endParaRPr sz="4500">
              <a:solidFill>
                <a:schemeClr val="lt1"/>
              </a:solidFill>
            </a:endParaRPr>
          </a:p>
        </p:txBody>
      </p:sp>
      <p:sp>
        <p:nvSpPr>
          <p:cNvPr id="302" name="Google Shape;302;p23"/>
          <p:cNvSpPr txBox="1"/>
          <p:nvPr>
            <p:ph idx="1" type="body"/>
          </p:nvPr>
        </p:nvSpPr>
        <p:spPr>
          <a:xfrm>
            <a:off x="0" y="534150"/>
            <a:ext cx="5024100" cy="426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On September 11, 2001, commonly called 9/11, </a:t>
            </a:r>
            <a:r>
              <a:rPr lang="en" sz="2200" u="sng">
                <a:solidFill>
                  <a:srgbClr val="FFFFFF"/>
                </a:solidFill>
                <a:latin typeface="Economica"/>
                <a:ea typeface="Economica"/>
                <a:cs typeface="Economica"/>
                <a:sym typeface="Economica"/>
              </a:rPr>
              <a:t>terrorists attacked the United States</a:t>
            </a:r>
            <a:r>
              <a:rPr lang="en" sz="2200">
                <a:solidFill>
                  <a:srgbClr val="FFFFFF"/>
                </a:solidFill>
                <a:latin typeface="Economica"/>
                <a:ea typeface="Economica"/>
                <a:cs typeface="Economica"/>
                <a:sym typeface="Economica"/>
              </a:rPr>
              <a:t>. </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Terrorists took control of four U.S. airplanes to use for suicide attacks. Two planes hit the World Trade Center in New York City. One plane crashed into the west wing of the Pentagon in Washington, D.C. The fourth plane did not make it to the intended target, as passengers heroically crashed the plane into a field.</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A total of 2,996 people were killed in the 9/11 attacks.</a:t>
            </a:r>
            <a:endParaRPr sz="2200">
              <a:solidFill>
                <a:srgbClr val="FFFFFF"/>
              </a:solidFill>
              <a:latin typeface="Economica"/>
              <a:ea typeface="Economica"/>
              <a:cs typeface="Economica"/>
              <a:sym typeface="Economica"/>
            </a:endParaRPr>
          </a:p>
        </p:txBody>
      </p:sp>
      <p:pic>
        <p:nvPicPr>
          <p:cNvPr descr="Treći milenijum, vek ratnika i zombija" id="303" name="Google Shape;303;p23"/>
          <p:cNvPicPr preferRelativeResize="0"/>
          <p:nvPr/>
        </p:nvPicPr>
        <p:blipFill rotWithShape="1">
          <a:blip r:embed="rId3">
            <a:alphaModFix/>
          </a:blip>
          <a:srcRect b="0" l="0" r="0" t="0"/>
          <a:stretch/>
        </p:blipFill>
        <p:spPr>
          <a:xfrm>
            <a:off x="5224200" y="1493375"/>
            <a:ext cx="3608100" cy="2456700"/>
          </a:xfrm>
          <a:prstGeom prst="rect">
            <a:avLst/>
          </a:prstGeom>
          <a:noFill/>
          <a:ln>
            <a:noFill/>
          </a:ln>
        </p:spPr>
      </p:pic>
      <p:sp>
        <p:nvSpPr>
          <p:cNvPr id="304" name="Google Shape;304;p23"/>
          <p:cNvSpPr txBox="1"/>
          <p:nvPr/>
        </p:nvSpPr>
        <p:spPr>
          <a:xfrm>
            <a:off x="7332700" y="4833000"/>
            <a:ext cx="1811400" cy="3105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Economica"/>
                <a:ea typeface="Economica"/>
                <a:cs typeface="Economica"/>
                <a:sym typeface="Economica"/>
              </a:rPr>
              <a:t>Question #11</a:t>
            </a:r>
            <a:endParaRPr b="0" i="0" sz="1800" u="none" cap="none" strike="noStrike">
              <a:solidFill>
                <a:schemeClr val="lt1"/>
              </a:solidFill>
              <a:latin typeface="Economica"/>
              <a:ea typeface="Economica"/>
              <a:cs typeface="Economica"/>
              <a:sym typeface="Economic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4"/>
          <p:cNvSpPr txBox="1"/>
          <p:nvPr>
            <p:ph type="title"/>
          </p:nvPr>
        </p:nvSpPr>
        <p:spPr>
          <a:xfrm>
            <a:off x="311700" y="129200"/>
            <a:ext cx="8520600" cy="70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6000">
                <a:solidFill>
                  <a:schemeClr val="lt1"/>
                </a:solidFill>
              </a:rPr>
              <a:t>WORKSHEET REVIEW</a:t>
            </a:r>
            <a:endParaRPr sz="6000">
              <a:solidFill>
                <a:schemeClr val="lt1"/>
              </a:solidFill>
            </a:endParaRPr>
          </a:p>
        </p:txBody>
      </p:sp>
      <p:sp>
        <p:nvSpPr>
          <p:cNvPr id="310" name="Google Shape;310;p24"/>
          <p:cNvSpPr txBox="1"/>
          <p:nvPr>
            <p:ph idx="1" type="body"/>
          </p:nvPr>
        </p:nvSpPr>
        <p:spPr>
          <a:xfrm>
            <a:off x="0" y="832700"/>
            <a:ext cx="4478700" cy="369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600">
                <a:solidFill>
                  <a:srgbClr val="FFFFFF"/>
                </a:solidFill>
                <a:latin typeface="Economica"/>
                <a:ea typeface="Economica"/>
                <a:cs typeface="Economica"/>
                <a:sym typeface="Economica"/>
              </a:rPr>
              <a:t>1. Woodrow Wilson</a:t>
            </a:r>
            <a:endParaRPr sz="26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600">
                <a:solidFill>
                  <a:srgbClr val="FFFFFF"/>
                </a:solidFill>
                <a:latin typeface="Economica"/>
                <a:ea typeface="Economica"/>
                <a:cs typeface="Economica"/>
                <a:sym typeface="Economica"/>
              </a:rPr>
              <a:t>2. Fought for women’s rights/helped women get the right to vote</a:t>
            </a:r>
            <a:endParaRPr sz="26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600">
                <a:solidFill>
                  <a:srgbClr val="FFFFFF"/>
                </a:solidFill>
                <a:latin typeface="Economica"/>
                <a:ea typeface="Economica"/>
                <a:cs typeface="Economica"/>
                <a:sym typeface="Economica"/>
              </a:rPr>
              <a:t>3. Franklin Delano Roosevelt/FDR</a:t>
            </a:r>
            <a:endParaRPr sz="26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600">
                <a:solidFill>
                  <a:srgbClr val="FFFFFF"/>
                </a:solidFill>
                <a:latin typeface="Economica"/>
                <a:ea typeface="Economica"/>
                <a:cs typeface="Economica"/>
                <a:sym typeface="Economica"/>
              </a:rPr>
              <a:t>4. Axis Powers/Germany, Italy, and Japan</a:t>
            </a:r>
            <a:endParaRPr sz="26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600">
                <a:solidFill>
                  <a:srgbClr val="FFFFFF"/>
                </a:solidFill>
                <a:latin typeface="Economica"/>
                <a:ea typeface="Economica"/>
                <a:cs typeface="Economica"/>
                <a:sym typeface="Economica"/>
              </a:rPr>
              <a:t>5. World War II</a:t>
            </a:r>
            <a:endParaRPr sz="26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600">
                <a:solidFill>
                  <a:srgbClr val="FFFFFF"/>
                </a:solidFill>
                <a:latin typeface="Economica"/>
                <a:ea typeface="Economica"/>
                <a:cs typeface="Economica"/>
                <a:sym typeface="Economica"/>
              </a:rPr>
              <a:t>6. Civil Rights Movement</a:t>
            </a:r>
            <a:endParaRPr sz="26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600">
                <a:solidFill>
                  <a:srgbClr val="FFFFFF"/>
                </a:solidFill>
                <a:latin typeface="Economica"/>
                <a:ea typeface="Economica"/>
                <a:cs typeface="Economica"/>
                <a:sym typeface="Economica"/>
              </a:rPr>
              <a:t>7. Fought for equal rights</a:t>
            </a:r>
            <a:endParaRPr sz="2600">
              <a:solidFill>
                <a:srgbClr val="FFFFFF"/>
              </a:solidFill>
              <a:latin typeface="Economica"/>
              <a:ea typeface="Economica"/>
              <a:cs typeface="Economica"/>
              <a:sym typeface="Economica"/>
            </a:endParaRPr>
          </a:p>
        </p:txBody>
      </p:sp>
      <p:sp>
        <p:nvSpPr>
          <p:cNvPr id="311" name="Google Shape;311;p24"/>
          <p:cNvSpPr txBox="1"/>
          <p:nvPr/>
        </p:nvSpPr>
        <p:spPr>
          <a:xfrm>
            <a:off x="4383900" y="1301375"/>
            <a:ext cx="4760100" cy="3301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600"/>
              <a:buFont typeface="Arial"/>
              <a:buNone/>
            </a:pPr>
            <a:r>
              <a:rPr b="0" i="0" lang="en" sz="2600" u="none" cap="none" strike="noStrike">
                <a:solidFill>
                  <a:srgbClr val="FFFFFF"/>
                </a:solidFill>
                <a:latin typeface="Economica"/>
                <a:ea typeface="Economica"/>
                <a:cs typeface="Economica"/>
                <a:sym typeface="Economica"/>
              </a:rPr>
              <a:t>8. World War I/World War II/Korean War/Vietnam War/Gulf War</a:t>
            </a:r>
            <a:endParaRPr b="0" i="0" sz="2600" u="none" cap="none" strike="noStrike">
              <a:solidFill>
                <a:srgbClr val="FFFFFF"/>
              </a:solidFill>
              <a:latin typeface="Economica"/>
              <a:ea typeface="Economica"/>
              <a:cs typeface="Economica"/>
              <a:sym typeface="Economica"/>
            </a:endParaRPr>
          </a:p>
          <a:p>
            <a:pPr indent="0" lvl="0" marL="0" marR="0" rtl="0" algn="l">
              <a:lnSpc>
                <a:spcPct val="115000"/>
              </a:lnSpc>
              <a:spcBef>
                <a:spcPts val="0"/>
              </a:spcBef>
              <a:spcAft>
                <a:spcPts val="0"/>
              </a:spcAft>
              <a:buClr>
                <a:srgbClr val="000000"/>
              </a:buClr>
              <a:buSzPts val="2600"/>
              <a:buFont typeface="Arial"/>
              <a:buNone/>
            </a:pPr>
            <a:r>
              <a:rPr b="0" i="0" lang="en" sz="2600" u="none" cap="none" strike="noStrike">
                <a:solidFill>
                  <a:srgbClr val="FFFFFF"/>
                </a:solidFill>
                <a:latin typeface="Economica"/>
                <a:ea typeface="Economica"/>
                <a:cs typeface="Economica"/>
                <a:sym typeface="Economica"/>
              </a:rPr>
              <a:t>9. 15th - men of all races could vote/19th - women can vote/24th - don’t have to pay a poll tax/26th - you can vote at age 18</a:t>
            </a:r>
            <a:endParaRPr b="0" i="0" sz="2600" u="none" cap="none" strike="noStrike">
              <a:solidFill>
                <a:srgbClr val="FFFFFF"/>
              </a:solidFill>
              <a:latin typeface="Economica"/>
              <a:ea typeface="Economica"/>
              <a:cs typeface="Economica"/>
              <a:sym typeface="Economica"/>
            </a:endParaRPr>
          </a:p>
          <a:p>
            <a:pPr indent="0" lvl="0" marL="0" marR="0" rtl="0" algn="l">
              <a:lnSpc>
                <a:spcPct val="115000"/>
              </a:lnSpc>
              <a:spcBef>
                <a:spcPts val="0"/>
              </a:spcBef>
              <a:spcAft>
                <a:spcPts val="0"/>
              </a:spcAft>
              <a:buClr>
                <a:srgbClr val="000000"/>
              </a:buClr>
              <a:buSzPts val="2600"/>
              <a:buFont typeface="Arial"/>
              <a:buNone/>
            </a:pPr>
            <a:r>
              <a:rPr b="0" i="0" lang="en" sz="2600" u="none" cap="none" strike="noStrike">
                <a:solidFill>
                  <a:srgbClr val="FFFFFF"/>
                </a:solidFill>
                <a:latin typeface="Economica"/>
                <a:ea typeface="Economica"/>
                <a:cs typeface="Economica"/>
                <a:sym typeface="Economica"/>
              </a:rPr>
              <a:t>10. Stop the spread of communism</a:t>
            </a:r>
            <a:endParaRPr b="0" i="0" sz="2600" u="none" cap="none" strike="noStrike">
              <a:solidFill>
                <a:srgbClr val="FFFFFF"/>
              </a:solidFill>
              <a:latin typeface="Economica"/>
              <a:ea typeface="Economica"/>
              <a:cs typeface="Economica"/>
              <a:sym typeface="Economica"/>
            </a:endParaRPr>
          </a:p>
          <a:p>
            <a:pPr indent="0" lvl="0" marL="0" marR="0" rtl="0" algn="l">
              <a:lnSpc>
                <a:spcPct val="115000"/>
              </a:lnSpc>
              <a:spcBef>
                <a:spcPts val="0"/>
              </a:spcBef>
              <a:spcAft>
                <a:spcPts val="0"/>
              </a:spcAft>
              <a:buClr>
                <a:srgbClr val="000000"/>
              </a:buClr>
              <a:buSzPts val="2600"/>
              <a:buFont typeface="Arial"/>
              <a:buNone/>
            </a:pPr>
            <a:r>
              <a:rPr b="0" i="0" lang="en" sz="2600" u="none" cap="none" strike="noStrike">
                <a:solidFill>
                  <a:srgbClr val="FFFFFF"/>
                </a:solidFill>
                <a:latin typeface="Economica"/>
                <a:ea typeface="Economica"/>
                <a:cs typeface="Economica"/>
                <a:sym typeface="Economica"/>
              </a:rPr>
              <a:t>11. Terrorists attacked the United States</a:t>
            </a:r>
            <a:endParaRPr b="0" i="0" sz="2600" u="none" cap="none" strike="noStrike">
              <a:solidFill>
                <a:srgbClr val="FFFFFF"/>
              </a:solidFill>
              <a:latin typeface="Economica"/>
              <a:ea typeface="Economica"/>
              <a:cs typeface="Economica"/>
              <a:sym typeface="Economica"/>
            </a:endParaRPr>
          </a:p>
        </p:txBody>
      </p:sp>
      <p:sp>
        <p:nvSpPr>
          <p:cNvPr id="312" name="Google Shape;312;p24"/>
          <p:cNvSpPr/>
          <p:nvPr/>
        </p:nvSpPr>
        <p:spPr>
          <a:xfrm>
            <a:off x="7330425" y="57426"/>
            <a:ext cx="1655618" cy="1243873"/>
          </a:xfrm>
          <a:custGeom>
            <a:rect b="b" l="l" r="r" t="t"/>
            <a:pathLst>
              <a:path extrusionOk="0" h="107462" w="124717">
                <a:moveTo>
                  <a:pt x="14290" y="75153"/>
                </a:moveTo>
                <a:lnTo>
                  <a:pt x="34461" y="107462"/>
                </a:lnTo>
                <a:lnTo>
                  <a:pt x="124717" y="16970"/>
                </a:lnTo>
                <a:lnTo>
                  <a:pt x="103930" y="0"/>
                </a:lnTo>
                <a:lnTo>
                  <a:pt x="39113" y="65013"/>
                </a:lnTo>
                <a:lnTo>
                  <a:pt x="20255" y="36749"/>
                </a:lnTo>
                <a:lnTo>
                  <a:pt x="0" y="52729"/>
                </a:lnTo>
                <a:lnTo>
                  <a:pt x="18187" y="81214"/>
                </a:lnTo>
                <a:close/>
              </a:path>
            </a:pathLst>
          </a:custGeom>
          <a:solidFill>
            <a:srgbClr val="00FF00"/>
          </a:solidFill>
          <a:ln cap="flat" cmpd="sng" w="9525">
            <a:solidFill>
              <a:srgbClr val="000000"/>
            </a:solidFill>
            <a:prstDash val="solid"/>
            <a:round/>
            <a:headEnd len="sm" w="sm" type="none"/>
            <a:tailEnd len="sm" w="sm" type="none"/>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0" st="0"/>
                                            </p:txEl>
                                          </p:spTgt>
                                        </p:tgtEl>
                                        <p:attrNameLst>
                                          <p:attrName>style.visibility</p:attrName>
                                        </p:attrNameLst>
                                      </p:cBhvr>
                                      <p:to>
                                        <p:strVal val="visible"/>
                                      </p:to>
                                    </p:set>
                                    <p:animEffect filter="fade" transition="in">
                                      <p:cBhvr>
                                        <p:cTn dur="1000"/>
                                        <p:tgtEl>
                                          <p:spTgt spid="3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1" st="1"/>
                                            </p:txEl>
                                          </p:spTgt>
                                        </p:tgtEl>
                                        <p:attrNameLst>
                                          <p:attrName>style.visibility</p:attrName>
                                        </p:attrNameLst>
                                      </p:cBhvr>
                                      <p:to>
                                        <p:strVal val="visible"/>
                                      </p:to>
                                    </p:set>
                                    <p:animEffect filter="fade" transition="in">
                                      <p:cBhvr>
                                        <p:cTn dur="1000"/>
                                        <p:tgtEl>
                                          <p:spTgt spid="3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2" st="2"/>
                                            </p:txEl>
                                          </p:spTgt>
                                        </p:tgtEl>
                                        <p:attrNameLst>
                                          <p:attrName>style.visibility</p:attrName>
                                        </p:attrNameLst>
                                      </p:cBhvr>
                                      <p:to>
                                        <p:strVal val="visible"/>
                                      </p:to>
                                    </p:set>
                                    <p:animEffect filter="fade" transition="in">
                                      <p:cBhvr>
                                        <p:cTn dur="1000"/>
                                        <p:tgtEl>
                                          <p:spTgt spid="3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3" st="3"/>
                                            </p:txEl>
                                          </p:spTgt>
                                        </p:tgtEl>
                                        <p:attrNameLst>
                                          <p:attrName>style.visibility</p:attrName>
                                        </p:attrNameLst>
                                      </p:cBhvr>
                                      <p:to>
                                        <p:strVal val="visible"/>
                                      </p:to>
                                    </p:set>
                                    <p:animEffect filter="fade" transition="in">
                                      <p:cBhvr>
                                        <p:cTn dur="1000"/>
                                        <p:tgtEl>
                                          <p:spTgt spid="31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4" st="4"/>
                                            </p:txEl>
                                          </p:spTgt>
                                        </p:tgtEl>
                                        <p:attrNameLst>
                                          <p:attrName>style.visibility</p:attrName>
                                        </p:attrNameLst>
                                      </p:cBhvr>
                                      <p:to>
                                        <p:strVal val="visible"/>
                                      </p:to>
                                    </p:set>
                                    <p:animEffect filter="fade" transition="in">
                                      <p:cBhvr>
                                        <p:cTn dur="1000"/>
                                        <p:tgtEl>
                                          <p:spTgt spid="31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5" st="5"/>
                                            </p:txEl>
                                          </p:spTgt>
                                        </p:tgtEl>
                                        <p:attrNameLst>
                                          <p:attrName>style.visibility</p:attrName>
                                        </p:attrNameLst>
                                      </p:cBhvr>
                                      <p:to>
                                        <p:strVal val="visible"/>
                                      </p:to>
                                    </p:set>
                                    <p:animEffect filter="fade" transition="in">
                                      <p:cBhvr>
                                        <p:cTn dur="1000"/>
                                        <p:tgtEl>
                                          <p:spTgt spid="31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6" st="6"/>
                                            </p:txEl>
                                          </p:spTgt>
                                        </p:tgtEl>
                                        <p:attrNameLst>
                                          <p:attrName>style.visibility</p:attrName>
                                        </p:attrNameLst>
                                      </p:cBhvr>
                                      <p:to>
                                        <p:strVal val="visible"/>
                                      </p:to>
                                    </p:set>
                                    <p:animEffect filter="fade" transition="in">
                                      <p:cBhvr>
                                        <p:cTn dur="1000"/>
                                        <p:tgtEl>
                                          <p:spTgt spid="31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animEffect filter="fade" transition="in">
                                      <p:cBhvr>
                                        <p:cTn dur="1000"/>
                                        <p:tgtEl>
                                          <p:spTgt spid="3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1" st="1"/>
                                            </p:txEl>
                                          </p:spTgt>
                                        </p:tgtEl>
                                        <p:attrNameLst>
                                          <p:attrName>style.visibility</p:attrName>
                                        </p:attrNameLst>
                                      </p:cBhvr>
                                      <p:to>
                                        <p:strVal val="visible"/>
                                      </p:to>
                                    </p:set>
                                    <p:animEffect filter="fade" transition="in">
                                      <p:cBhvr>
                                        <p:cTn dur="1000"/>
                                        <p:tgtEl>
                                          <p:spTgt spid="3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2" st="2"/>
                                            </p:txEl>
                                          </p:spTgt>
                                        </p:tgtEl>
                                        <p:attrNameLst>
                                          <p:attrName>style.visibility</p:attrName>
                                        </p:attrNameLst>
                                      </p:cBhvr>
                                      <p:to>
                                        <p:strVal val="visible"/>
                                      </p:to>
                                    </p:set>
                                    <p:animEffect filter="fade" transition="in">
                                      <p:cBhvr>
                                        <p:cTn dur="1000"/>
                                        <p:tgtEl>
                                          <p:spTgt spid="3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3" st="3"/>
                                            </p:txEl>
                                          </p:spTgt>
                                        </p:tgtEl>
                                        <p:attrNameLst>
                                          <p:attrName>style.visibility</p:attrName>
                                        </p:attrNameLst>
                                      </p:cBhvr>
                                      <p:to>
                                        <p:strVal val="visible"/>
                                      </p:to>
                                    </p:set>
                                    <p:animEffect filter="fade" transition="in">
                                      <p:cBhvr>
                                        <p:cTn dur="1000"/>
                                        <p:tgtEl>
                                          <p:spTgt spid="3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5"/>
          <p:cNvSpPr txBox="1"/>
          <p:nvPr>
            <p:ph type="title"/>
          </p:nvPr>
        </p:nvSpPr>
        <p:spPr>
          <a:xfrm>
            <a:off x="311700" y="129200"/>
            <a:ext cx="8520600" cy="70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6000">
                <a:solidFill>
                  <a:schemeClr val="lt1"/>
                </a:solidFill>
              </a:rPr>
              <a:t>Dictation Practice</a:t>
            </a:r>
            <a:endParaRPr sz="6000">
              <a:solidFill>
                <a:schemeClr val="lt1"/>
              </a:solidFill>
            </a:endParaRPr>
          </a:p>
        </p:txBody>
      </p:sp>
      <p:sp>
        <p:nvSpPr>
          <p:cNvPr id="318" name="Google Shape;318;p25"/>
          <p:cNvSpPr txBox="1"/>
          <p:nvPr>
            <p:ph idx="1" type="body"/>
          </p:nvPr>
        </p:nvSpPr>
        <p:spPr>
          <a:xfrm>
            <a:off x="0" y="832700"/>
            <a:ext cx="9144000" cy="3698400"/>
          </a:xfrm>
          <a:prstGeom prst="rect">
            <a:avLst/>
          </a:prstGeom>
          <a:noFill/>
          <a:ln>
            <a:noFill/>
          </a:ln>
        </p:spPr>
        <p:txBody>
          <a:bodyPr anchorCtr="0" anchor="t" bIns="91425" lIns="91425" spcFirstLastPara="1" rIns="91425" wrap="square" tIns="91425">
            <a:noAutofit/>
          </a:bodyPr>
          <a:lstStyle/>
          <a:p>
            <a:pPr indent="-444500" lvl="0" marL="457200" rtl="0" algn="l">
              <a:lnSpc>
                <a:spcPct val="115000"/>
              </a:lnSpc>
              <a:spcBef>
                <a:spcPts val="0"/>
              </a:spcBef>
              <a:spcAft>
                <a:spcPts val="0"/>
              </a:spcAft>
              <a:buClr>
                <a:srgbClr val="FFFFFF"/>
              </a:buClr>
              <a:buSzPts val="3400"/>
              <a:buFont typeface="Economica"/>
              <a:buChar char="●"/>
            </a:pPr>
            <a:r>
              <a:rPr lang="en" sz="3400">
                <a:solidFill>
                  <a:srgbClr val="FFFFFF"/>
                </a:solidFill>
                <a:latin typeface="Economica"/>
                <a:ea typeface="Economica"/>
                <a:cs typeface="Economica"/>
                <a:sym typeface="Economica"/>
              </a:rPr>
              <a:t>Any citizen can vote once they are 18 years old.</a:t>
            </a:r>
            <a:endParaRPr sz="34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3400">
              <a:solidFill>
                <a:srgbClr val="FFFFFF"/>
              </a:solidFill>
              <a:latin typeface="Economica"/>
              <a:ea typeface="Economica"/>
              <a:cs typeface="Economica"/>
              <a:sym typeface="Economica"/>
            </a:endParaRPr>
          </a:p>
          <a:p>
            <a:pPr indent="-444500" lvl="0" marL="457200" rtl="0" algn="l">
              <a:lnSpc>
                <a:spcPct val="115000"/>
              </a:lnSpc>
              <a:spcBef>
                <a:spcPts val="0"/>
              </a:spcBef>
              <a:spcAft>
                <a:spcPts val="0"/>
              </a:spcAft>
              <a:buClr>
                <a:srgbClr val="FFFFFF"/>
              </a:buClr>
              <a:buSzPts val="3400"/>
              <a:buFont typeface="Economica"/>
              <a:buChar char="●"/>
            </a:pPr>
            <a:r>
              <a:rPr lang="en" sz="3400">
                <a:solidFill>
                  <a:srgbClr val="FFFFFF"/>
                </a:solidFill>
                <a:latin typeface="Economica"/>
                <a:ea typeface="Economica"/>
                <a:cs typeface="Economica"/>
                <a:sym typeface="Economica"/>
              </a:rPr>
              <a:t>The attack on the World Trade Center happened on September 11, 2001.</a:t>
            </a:r>
            <a:endParaRPr sz="34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3400">
              <a:solidFill>
                <a:srgbClr val="FFFFFF"/>
              </a:solidFill>
              <a:latin typeface="Economica"/>
              <a:ea typeface="Economica"/>
              <a:cs typeface="Economica"/>
              <a:sym typeface="Economica"/>
            </a:endParaRPr>
          </a:p>
          <a:p>
            <a:pPr indent="-444500" lvl="0" marL="457200" rtl="0" algn="l">
              <a:lnSpc>
                <a:spcPct val="115000"/>
              </a:lnSpc>
              <a:spcBef>
                <a:spcPts val="0"/>
              </a:spcBef>
              <a:spcAft>
                <a:spcPts val="0"/>
              </a:spcAft>
              <a:buClr>
                <a:srgbClr val="FFFFFF"/>
              </a:buClr>
              <a:buSzPts val="3400"/>
              <a:buFont typeface="Economica"/>
              <a:buChar char="●"/>
            </a:pPr>
            <a:r>
              <a:rPr lang="en" sz="3400">
                <a:solidFill>
                  <a:srgbClr val="FFFFFF"/>
                </a:solidFill>
                <a:latin typeface="Economica"/>
                <a:ea typeface="Economica"/>
                <a:cs typeface="Economica"/>
                <a:sym typeface="Economica"/>
              </a:rPr>
              <a:t>Communism was the main concern of the Cold War.</a:t>
            </a:r>
            <a:endParaRPr sz="3400">
              <a:solidFill>
                <a:srgbClr val="FFFFFF"/>
              </a:solidFill>
              <a:latin typeface="Economica"/>
              <a:ea typeface="Economica"/>
              <a:cs typeface="Economica"/>
              <a:sym typeface="Economic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0" st="0"/>
                                            </p:txEl>
                                          </p:spTgt>
                                        </p:tgtEl>
                                        <p:attrNameLst>
                                          <p:attrName>style.visibility</p:attrName>
                                        </p:attrNameLst>
                                      </p:cBhvr>
                                      <p:to>
                                        <p:strVal val="visible"/>
                                      </p:to>
                                    </p:set>
                                    <p:animEffect filter="fade" transition="in">
                                      <p:cBhvr>
                                        <p:cTn dur="1000"/>
                                        <p:tgtEl>
                                          <p:spTgt spid="3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1" st="1"/>
                                            </p:txEl>
                                          </p:spTgt>
                                        </p:tgtEl>
                                        <p:attrNameLst>
                                          <p:attrName>style.visibility</p:attrName>
                                        </p:attrNameLst>
                                      </p:cBhvr>
                                      <p:to>
                                        <p:strVal val="visible"/>
                                      </p:to>
                                    </p:set>
                                    <p:animEffect filter="fade" transition="in">
                                      <p:cBhvr>
                                        <p:cTn dur="1000"/>
                                        <p:tgtEl>
                                          <p:spTgt spid="3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2" st="2"/>
                                            </p:txEl>
                                          </p:spTgt>
                                        </p:tgtEl>
                                        <p:attrNameLst>
                                          <p:attrName>style.visibility</p:attrName>
                                        </p:attrNameLst>
                                      </p:cBhvr>
                                      <p:to>
                                        <p:strVal val="visible"/>
                                      </p:to>
                                    </p:set>
                                    <p:animEffect filter="fade" transition="in">
                                      <p:cBhvr>
                                        <p:cTn dur="1000"/>
                                        <p:tgtEl>
                                          <p:spTgt spid="3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3" st="3"/>
                                            </p:txEl>
                                          </p:spTgt>
                                        </p:tgtEl>
                                        <p:attrNameLst>
                                          <p:attrName>style.visibility</p:attrName>
                                        </p:attrNameLst>
                                      </p:cBhvr>
                                      <p:to>
                                        <p:strVal val="visible"/>
                                      </p:to>
                                    </p:set>
                                    <p:animEffect filter="fade" transition="in">
                                      <p:cBhvr>
                                        <p:cTn dur="1000"/>
                                        <p:tgtEl>
                                          <p:spTgt spid="3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4" st="4"/>
                                            </p:txEl>
                                          </p:spTgt>
                                        </p:tgtEl>
                                        <p:attrNameLst>
                                          <p:attrName>style.visibility</p:attrName>
                                        </p:attrNameLst>
                                      </p:cBhvr>
                                      <p:to>
                                        <p:strVal val="visible"/>
                                      </p:to>
                                    </p:set>
                                    <p:animEffect filter="fade" transition="in">
                                      <p:cBhvr>
                                        <p:cTn dur="1000"/>
                                        <p:tgtEl>
                                          <p:spTgt spid="31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6"/>
          <p:cNvSpPr txBox="1"/>
          <p:nvPr>
            <p:ph type="title"/>
          </p:nvPr>
        </p:nvSpPr>
        <p:spPr>
          <a:xfrm>
            <a:off x="311700" y="129200"/>
            <a:ext cx="8520600" cy="70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5800">
                <a:solidFill>
                  <a:schemeClr val="lt1"/>
                </a:solidFill>
              </a:rPr>
              <a:t>WHAT TO DO BEFORE NEXT SESSION</a:t>
            </a:r>
            <a:endParaRPr sz="5800">
              <a:solidFill>
                <a:schemeClr val="lt1"/>
              </a:solidFill>
            </a:endParaRPr>
          </a:p>
        </p:txBody>
      </p:sp>
      <p:sp>
        <p:nvSpPr>
          <p:cNvPr id="324" name="Google Shape;324;p26"/>
          <p:cNvSpPr txBox="1"/>
          <p:nvPr>
            <p:ph idx="1" type="body"/>
          </p:nvPr>
        </p:nvSpPr>
        <p:spPr>
          <a:xfrm>
            <a:off x="0" y="832700"/>
            <a:ext cx="9144000" cy="3698400"/>
          </a:xfrm>
          <a:prstGeom prst="rect">
            <a:avLst/>
          </a:prstGeom>
          <a:noFill/>
          <a:ln>
            <a:noFill/>
          </a:ln>
        </p:spPr>
        <p:txBody>
          <a:bodyPr anchorCtr="0" anchor="t" bIns="91425" lIns="91425" spcFirstLastPara="1" rIns="91425" wrap="square" tIns="91425">
            <a:noAutofit/>
          </a:bodyPr>
          <a:lstStyle/>
          <a:p>
            <a:pPr indent="-444500" lvl="0" marL="457200" rtl="0" algn="l">
              <a:lnSpc>
                <a:spcPct val="115000"/>
              </a:lnSpc>
              <a:spcBef>
                <a:spcPts val="0"/>
              </a:spcBef>
              <a:spcAft>
                <a:spcPts val="0"/>
              </a:spcAft>
              <a:buClr>
                <a:srgbClr val="FFFFFF"/>
              </a:buClr>
              <a:buSzPts val="3400"/>
              <a:buFont typeface="Economica"/>
              <a:buChar char="●"/>
            </a:pPr>
            <a:r>
              <a:rPr lang="en" sz="3400">
                <a:solidFill>
                  <a:srgbClr val="FFFFFF"/>
                </a:solidFill>
                <a:latin typeface="Economica"/>
                <a:ea typeface="Economica"/>
                <a:cs typeface="Economica"/>
                <a:sym typeface="Economica"/>
              </a:rPr>
              <a:t>Writing Practice</a:t>
            </a:r>
            <a:endParaRPr sz="3400">
              <a:solidFill>
                <a:srgbClr val="FFFFFF"/>
              </a:solidFill>
              <a:latin typeface="Economica"/>
              <a:ea typeface="Economica"/>
              <a:cs typeface="Economica"/>
              <a:sym typeface="Economica"/>
            </a:endParaRPr>
          </a:p>
          <a:p>
            <a:pPr indent="-444500" lvl="1" marL="914400" rtl="0" algn="l">
              <a:lnSpc>
                <a:spcPct val="115000"/>
              </a:lnSpc>
              <a:spcBef>
                <a:spcPts val="0"/>
              </a:spcBef>
              <a:spcAft>
                <a:spcPts val="0"/>
              </a:spcAft>
              <a:buClr>
                <a:srgbClr val="FFFFFF"/>
              </a:buClr>
              <a:buSzPts val="3400"/>
              <a:buFont typeface="Economica"/>
              <a:buChar char="○"/>
            </a:pPr>
            <a:r>
              <a:rPr lang="en" sz="3400">
                <a:solidFill>
                  <a:srgbClr val="FFFFFF"/>
                </a:solidFill>
                <a:latin typeface="Economica"/>
                <a:ea typeface="Economica"/>
                <a:cs typeface="Economica"/>
                <a:sym typeface="Economica"/>
              </a:rPr>
              <a:t>Write out the eight sentences</a:t>
            </a:r>
            <a:endParaRPr sz="3400">
              <a:solidFill>
                <a:srgbClr val="FFFFFF"/>
              </a:solidFill>
              <a:latin typeface="Economica"/>
              <a:ea typeface="Economica"/>
              <a:cs typeface="Economica"/>
              <a:sym typeface="Economica"/>
            </a:endParaRPr>
          </a:p>
          <a:p>
            <a:pPr indent="-444500" lvl="1" marL="914400" rtl="0" algn="l">
              <a:lnSpc>
                <a:spcPct val="115000"/>
              </a:lnSpc>
              <a:spcBef>
                <a:spcPts val="0"/>
              </a:spcBef>
              <a:spcAft>
                <a:spcPts val="0"/>
              </a:spcAft>
              <a:buClr>
                <a:srgbClr val="FFFFFF"/>
              </a:buClr>
              <a:buSzPts val="3400"/>
              <a:buFont typeface="Economica"/>
              <a:buChar char="○"/>
            </a:pPr>
            <a:r>
              <a:rPr lang="en" sz="3400">
                <a:solidFill>
                  <a:srgbClr val="FFFFFF"/>
                </a:solidFill>
                <a:latin typeface="Economica"/>
                <a:ea typeface="Economica"/>
                <a:cs typeface="Economica"/>
                <a:sym typeface="Economica"/>
              </a:rPr>
              <a:t>Practice saying them out loud</a:t>
            </a:r>
            <a:endParaRPr sz="3400">
              <a:solidFill>
                <a:srgbClr val="FFFFFF"/>
              </a:solidFill>
              <a:latin typeface="Economica"/>
              <a:ea typeface="Economica"/>
              <a:cs typeface="Economica"/>
              <a:sym typeface="Economica"/>
            </a:endParaRPr>
          </a:p>
          <a:p>
            <a:pPr indent="-444500" lvl="0" marL="457200" rtl="0" algn="l">
              <a:lnSpc>
                <a:spcPct val="115000"/>
              </a:lnSpc>
              <a:spcBef>
                <a:spcPts val="0"/>
              </a:spcBef>
              <a:spcAft>
                <a:spcPts val="0"/>
              </a:spcAft>
              <a:buClr>
                <a:srgbClr val="FFFFFF"/>
              </a:buClr>
              <a:buSzPts val="3400"/>
              <a:buFont typeface="Economica"/>
              <a:buChar char="●"/>
            </a:pPr>
            <a:r>
              <a:rPr lang="en" sz="3400">
                <a:solidFill>
                  <a:srgbClr val="FFFFFF"/>
                </a:solidFill>
                <a:latin typeface="Economica"/>
                <a:ea typeface="Economica"/>
                <a:cs typeface="Economica"/>
                <a:sym typeface="Economica"/>
              </a:rPr>
              <a:t>Reading Practice</a:t>
            </a:r>
            <a:endParaRPr sz="3400">
              <a:solidFill>
                <a:srgbClr val="FFFFFF"/>
              </a:solidFill>
              <a:latin typeface="Economica"/>
              <a:ea typeface="Economica"/>
              <a:cs typeface="Economica"/>
              <a:sym typeface="Economica"/>
            </a:endParaRPr>
          </a:p>
          <a:p>
            <a:pPr indent="-444500" lvl="1" marL="914400" rtl="0" algn="l">
              <a:lnSpc>
                <a:spcPct val="115000"/>
              </a:lnSpc>
              <a:spcBef>
                <a:spcPts val="0"/>
              </a:spcBef>
              <a:spcAft>
                <a:spcPts val="0"/>
              </a:spcAft>
              <a:buClr>
                <a:srgbClr val="FFFFFF"/>
              </a:buClr>
              <a:buSzPts val="3400"/>
              <a:buFont typeface="Economica"/>
              <a:buChar char="○"/>
            </a:pPr>
            <a:r>
              <a:rPr lang="en" sz="3400">
                <a:solidFill>
                  <a:srgbClr val="FFFFFF"/>
                </a:solidFill>
                <a:latin typeface="Economica"/>
                <a:ea typeface="Economica"/>
                <a:cs typeface="Economica"/>
                <a:sym typeface="Economica"/>
              </a:rPr>
              <a:t>Practice reading ‘World War II’</a:t>
            </a:r>
            <a:endParaRPr sz="3400">
              <a:solidFill>
                <a:srgbClr val="FFFFFF"/>
              </a:solidFill>
              <a:latin typeface="Economica"/>
              <a:ea typeface="Economica"/>
              <a:cs typeface="Economica"/>
              <a:sym typeface="Economica"/>
            </a:endParaRPr>
          </a:p>
          <a:p>
            <a:pPr indent="-444500" lvl="2" marL="1371600" rtl="0" algn="l">
              <a:lnSpc>
                <a:spcPct val="115000"/>
              </a:lnSpc>
              <a:spcBef>
                <a:spcPts val="0"/>
              </a:spcBef>
              <a:spcAft>
                <a:spcPts val="0"/>
              </a:spcAft>
              <a:buClr>
                <a:srgbClr val="FFFFFF"/>
              </a:buClr>
              <a:buSzPts val="3400"/>
              <a:buFont typeface="Economica"/>
              <a:buChar char="■"/>
            </a:pPr>
            <a:r>
              <a:rPr lang="en" sz="3400">
                <a:solidFill>
                  <a:srgbClr val="FFFFFF"/>
                </a:solidFill>
                <a:latin typeface="Economica"/>
                <a:ea typeface="Economica"/>
                <a:cs typeface="Economica"/>
                <a:sym typeface="Economica"/>
              </a:rPr>
              <a:t>Read out loud!!</a:t>
            </a:r>
            <a:endParaRPr sz="3400">
              <a:solidFill>
                <a:srgbClr val="FFFFFF"/>
              </a:solidFill>
              <a:latin typeface="Economica"/>
              <a:ea typeface="Economica"/>
              <a:cs typeface="Economica"/>
              <a:sym typeface="Economic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7"/>
          <p:cNvSpPr txBox="1"/>
          <p:nvPr>
            <p:ph type="title"/>
          </p:nvPr>
        </p:nvSpPr>
        <p:spPr>
          <a:xfrm>
            <a:off x="311700" y="129200"/>
            <a:ext cx="8520600" cy="1464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5000">
                <a:solidFill>
                  <a:schemeClr val="lt1"/>
                </a:solidFill>
              </a:rPr>
              <a:t>NEXT CLASS -- Citizenship Rights and Responsibilities, Application and Interview</a:t>
            </a:r>
            <a:endParaRPr sz="5000">
              <a:solidFill>
                <a:schemeClr val="lt1"/>
              </a:solidFill>
            </a:endParaRPr>
          </a:p>
        </p:txBody>
      </p:sp>
      <p:pic>
        <p:nvPicPr>
          <p:cNvPr descr="LE ARMI DEL NEOCOLONIALISMO" id="330" name="Google Shape;330;p27"/>
          <p:cNvPicPr preferRelativeResize="0"/>
          <p:nvPr/>
        </p:nvPicPr>
        <p:blipFill rotWithShape="1">
          <a:blip r:embed="rId3">
            <a:alphaModFix/>
          </a:blip>
          <a:srcRect b="0" l="0" r="0" t="0"/>
          <a:stretch/>
        </p:blipFill>
        <p:spPr>
          <a:xfrm>
            <a:off x="2402400" y="1823299"/>
            <a:ext cx="4339200" cy="2863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ac43696d5f_0_58"/>
          <p:cNvSpPr txBox="1"/>
          <p:nvPr>
            <p:ph type="title"/>
          </p:nvPr>
        </p:nvSpPr>
        <p:spPr>
          <a:xfrm>
            <a:off x="311700" y="129200"/>
            <a:ext cx="8520600" cy="70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5800">
                <a:solidFill>
                  <a:schemeClr val="lt1"/>
                </a:solidFill>
              </a:rPr>
              <a:t>IF YOU HAVE ANY QUESTIONS</a:t>
            </a:r>
            <a:endParaRPr sz="5800">
              <a:solidFill>
                <a:schemeClr val="lt1"/>
              </a:solidFill>
            </a:endParaRPr>
          </a:p>
        </p:txBody>
      </p:sp>
      <p:sp>
        <p:nvSpPr>
          <p:cNvPr id="336" name="Google Shape;336;gac43696d5f_0_58"/>
          <p:cNvSpPr txBox="1"/>
          <p:nvPr>
            <p:ph idx="1" type="body"/>
          </p:nvPr>
        </p:nvSpPr>
        <p:spPr>
          <a:xfrm>
            <a:off x="0" y="832700"/>
            <a:ext cx="9144000" cy="383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4000">
                <a:solidFill>
                  <a:srgbClr val="FFFFFF"/>
                </a:solidFill>
                <a:latin typeface="Economica"/>
                <a:ea typeface="Economica"/>
                <a:cs typeface="Economica"/>
                <a:sym typeface="Economica"/>
              </a:rPr>
              <a:t>Call the Columbus Junction Public Library: </a:t>
            </a:r>
            <a:r>
              <a:rPr lang="en" sz="4000" u="sng">
                <a:solidFill>
                  <a:srgbClr val="FFFFFF"/>
                </a:solidFill>
                <a:latin typeface="Economica"/>
                <a:ea typeface="Economica"/>
                <a:cs typeface="Economica"/>
                <a:sym typeface="Economica"/>
              </a:rPr>
              <a:t>319-728-7972</a:t>
            </a:r>
            <a:endParaRPr sz="4000" u="sng">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4000" u="sng">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4000">
                <a:solidFill>
                  <a:srgbClr val="FFFFFF"/>
                </a:solidFill>
                <a:latin typeface="Economica"/>
                <a:ea typeface="Economica"/>
                <a:cs typeface="Economica"/>
                <a:sym typeface="Economica"/>
              </a:rPr>
              <a:t>Email Many Grimm at: </a:t>
            </a:r>
            <a:r>
              <a:rPr lang="en" sz="4000" u="sng">
                <a:solidFill>
                  <a:srgbClr val="FFFFFF"/>
                </a:solidFill>
                <a:latin typeface="Economica"/>
                <a:ea typeface="Economica"/>
                <a:cs typeface="Economica"/>
                <a:sym typeface="Economica"/>
              </a:rPr>
              <a:t>mandy.grimm@columbusjct.lib.ia.us</a:t>
            </a:r>
            <a:endParaRPr sz="4000" u="sng">
              <a:solidFill>
                <a:srgbClr val="FFFFFF"/>
              </a:solidFill>
              <a:latin typeface="Economica"/>
              <a:ea typeface="Economica"/>
              <a:cs typeface="Economica"/>
              <a:sym typeface="Economic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txBox="1"/>
          <p:nvPr>
            <p:ph type="title"/>
          </p:nvPr>
        </p:nvSpPr>
        <p:spPr>
          <a:xfrm>
            <a:off x="311700" y="0"/>
            <a:ext cx="8520600" cy="929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sz="5200">
                <a:solidFill>
                  <a:schemeClr val="lt1"/>
                </a:solidFill>
              </a:rPr>
              <a:t>Beginning the 1900s</a:t>
            </a:r>
            <a:endParaRPr sz="5200">
              <a:solidFill>
                <a:schemeClr val="lt1"/>
              </a:solidFill>
            </a:endParaRPr>
          </a:p>
        </p:txBody>
      </p:sp>
      <p:sp>
        <p:nvSpPr>
          <p:cNvPr id="129" name="Google Shape;129;p3"/>
          <p:cNvSpPr txBox="1"/>
          <p:nvPr>
            <p:ph idx="1" type="body"/>
          </p:nvPr>
        </p:nvSpPr>
        <p:spPr>
          <a:xfrm>
            <a:off x="4572000" y="929700"/>
            <a:ext cx="2716200" cy="130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1790:</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14 states</a:t>
            </a:r>
            <a:endParaRPr sz="2200">
              <a:solidFill>
                <a:srgbClr val="FFFFFF"/>
              </a:solidFill>
              <a:latin typeface="Economica"/>
              <a:ea typeface="Economica"/>
              <a:cs typeface="Economica"/>
              <a:sym typeface="Economica"/>
            </a:endParaRPr>
          </a:p>
          <a:p>
            <a:pPr indent="-368300" lvl="0" marL="457200" rtl="0" algn="l">
              <a:lnSpc>
                <a:spcPct val="115000"/>
              </a:lnSpc>
              <a:spcBef>
                <a:spcPts val="0"/>
              </a:spcBef>
              <a:spcAft>
                <a:spcPts val="0"/>
              </a:spcAft>
              <a:buClr>
                <a:srgbClr val="FFFFFF"/>
              </a:buClr>
              <a:buSzPts val="2200"/>
              <a:buFont typeface="Economica"/>
              <a:buChar char="●"/>
            </a:pPr>
            <a:r>
              <a:rPr lang="en" sz="2200">
                <a:solidFill>
                  <a:srgbClr val="FFFFFF"/>
                </a:solidFill>
                <a:latin typeface="Economica"/>
                <a:ea typeface="Economica"/>
                <a:cs typeface="Economica"/>
                <a:sym typeface="Economica"/>
              </a:rPr>
              <a:t>Population: 3,231,533</a:t>
            </a:r>
            <a:endParaRPr sz="2200">
              <a:solidFill>
                <a:srgbClr val="FFFFFF"/>
              </a:solidFill>
              <a:latin typeface="Economica"/>
              <a:ea typeface="Economica"/>
              <a:cs typeface="Economica"/>
              <a:sym typeface="Economica"/>
            </a:endParaRPr>
          </a:p>
        </p:txBody>
      </p:sp>
      <p:pic>
        <p:nvPicPr>
          <p:cNvPr id="130" name="Google Shape;130;p3"/>
          <p:cNvPicPr preferRelativeResize="0"/>
          <p:nvPr/>
        </p:nvPicPr>
        <p:blipFill rotWithShape="1">
          <a:blip r:embed="rId3">
            <a:alphaModFix/>
          </a:blip>
          <a:srcRect b="0" l="0" r="0" t="0"/>
          <a:stretch/>
        </p:blipFill>
        <p:spPr>
          <a:xfrm>
            <a:off x="190500" y="1177088"/>
            <a:ext cx="4157624" cy="3155175"/>
          </a:xfrm>
          <a:prstGeom prst="rect">
            <a:avLst/>
          </a:prstGeom>
          <a:noFill/>
          <a:ln>
            <a:noFill/>
          </a:ln>
        </p:spPr>
      </p:pic>
      <p:pic>
        <p:nvPicPr>
          <p:cNvPr id="131" name="Google Shape;131;p3"/>
          <p:cNvPicPr preferRelativeResize="0"/>
          <p:nvPr/>
        </p:nvPicPr>
        <p:blipFill rotWithShape="1">
          <a:blip r:embed="rId4">
            <a:alphaModFix/>
          </a:blip>
          <a:srcRect b="0" l="0" r="0" t="0"/>
          <a:stretch/>
        </p:blipFill>
        <p:spPr>
          <a:xfrm>
            <a:off x="190500" y="1177095"/>
            <a:ext cx="4157625" cy="3155181"/>
          </a:xfrm>
          <a:prstGeom prst="rect">
            <a:avLst/>
          </a:prstGeom>
          <a:noFill/>
          <a:ln>
            <a:noFill/>
          </a:ln>
        </p:spPr>
      </p:pic>
      <p:sp>
        <p:nvSpPr>
          <p:cNvPr id="132" name="Google Shape;132;p3"/>
          <p:cNvSpPr txBox="1"/>
          <p:nvPr>
            <p:ph idx="1" type="body"/>
          </p:nvPr>
        </p:nvSpPr>
        <p:spPr>
          <a:xfrm>
            <a:off x="6427800" y="3795900"/>
            <a:ext cx="2716200" cy="134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8,000 cars in the whole country; none west of the Mississippi</a:t>
            </a:r>
            <a:endParaRPr sz="2200">
              <a:solidFill>
                <a:srgbClr val="FFFFFF"/>
              </a:solidFill>
              <a:latin typeface="Economica"/>
              <a:ea typeface="Economica"/>
              <a:cs typeface="Economica"/>
              <a:sym typeface="Economica"/>
            </a:endParaRPr>
          </a:p>
        </p:txBody>
      </p:sp>
      <p:sp>
        <p:nvSpPr>
          <p:cNvPr id="133" name="Google Shape;133;p3"/>
          <p:cNvSpPr txBox="1"/>
          <p:nvPr/>
        </p:nvSpPr>
        <p:spPr>
          <a:xfrm>
            <a:off x="4572000" y="2234688"/>
            <a:ext cx="2716200" cy="1251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200"/>
              <a:buFont typeface="Arial"/>
              <a:buNone/>
            </a:pPr>
            <a:r>
              <a:rPr b="0" i="0" lang="en" sz="2200" u="none" cap="none" strike="noStrike">
                <a:solidFill>
                  <a:srgbClr val="FFFFFF"/>
                </a:solidFill>
                <a:latin typeface="Economica"/>
                <a:ea typeface="Economica"/>
                <a:cs typeface="Economica"/>
                <a:sym typeface="Economica"/>
              </a:rPr>
              <a:t>1900:</a:t>
            </a:r>
            <a:endParaRPr b="0" i="0" sz="2200" u="none" cap="none" strike="noStrike">
              <a:solidFill>
                <a:srgbClr val="FFFFFF"/>
              </a:solidFill>
              <a:latin typeface="Economica"/>
              <a:ea typeface="Economica"/>
              <a:cs typeface="Economica"/>
              <a:sym typeface="Economica"/>
            </a:endParaRPr>
          </a:p>
          <a:p>
            <a:pPr indent="-368300" lvl="0" marL="457200" marR="0" rtl="0" algn="l">
              <a:lnSpc>
                <a:spcPct val="115000"/>
              </a:lnSpc>
              <a:spcBef>
                <a:spcPts val="0"/>
              </a:spcBef>
              <a:spcAft>
                <a:spcPts val="0"/>
              </a:spcAft>
              <a:buClr>
                <a:srgbClr val="FFFFFF"/>
              </a:buClr>
              <a:buSzPts val="2200"/>
              <a:buFont typeface="Economica"/>
              <a:buChar char="●"/>
            </a:pPr>
            <a:r>
              <a:rPr b="0" i="0" lang="en" sz="2200" u="none" cap="none" strike="noStrike">
                <a:solidFill>
                  <a:srgbClr val="FFFFFF"/>
                </a:solidFill>
                <a:latin typeface="Economica"/>
                <a:ea typeface="Economica"/>
                <a:cs typeface="Economica"/>
                <a:sym typeface="Economica"/>
              </a:rPr>
              <a:t>45 states</a:t>
            </a:r>
            <a:endParaRPr b="0" i="0" sz="2200" u="none" cap="none" strike="noStrike">
              <a:solidFill>
                <a:srgbClr val="FFFFFF"/>
              </a:solidFill>
              <a:latin typeface="Economica"/>
              <a:ea typeface="Economica"/>
              <a:cs typeface="Economica"/>
              <a:sym typeface="Economica"/>
            </a:endParaRPr>
          </a:p>
          <a:p>
            <a:pPr indent="-368300" lvl="0" marL="457200" marR="0" rtl="0" algn="l">
              <a:lnSpc>
                <a:spcPct val="115000"/>
              </a:lnSpc>
              <a:spcBef>
                <a:spcPts val="0"/>
              </a:spcBef>
              <a:spcAft>
                <a:spcPts val="0"/>
              </a:spcAft>
              <a:buClr>
                <a:srgbClr val="FFFFFF"/>
              </a:buClr>
              <a:buSzPts val="2200"/>
              <a:buFont typeface="Economica"/>
              <a:buChar char="●"/>
            </a:pPr>
            <a:r>
              <a:rPr b="0" i="0" lang="en" sz="2200" u="none" cap="none" strike="noStrike">
                <a:solidFill>
                  <a:srgbClr val="FFFFFF"/>
                </a:solidFill>
                <a:latin typeface="Economica"/>
                <a:ea typeface="Economica"/>
                <a:cs typeface="Economica"/>
                <a:sym typeface="Economica"/>
              </a:rPr>
              <a:t>Population: 76,212,189</a:t>
            </a:r>
            <a:endParaRPr b="0" i="0" sz="14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1000"/>
                                        <p:tgtEl>
                                          <p:spTgt spid="130"/>
                                        </p:tgtEl>
                                        <p:attrNameLst>
                                          <p:attrName>ppt_w</p:attrName>
                                        </p:attrNameLst>
                                      </p:cBhvr>
                                      <p:tavLst>
                                        <p:tav fmla="" tm="0">
                                          <p:val>
                                            <p:strVal val="0"/>
                                          </p:val>
                                        </p:tav>
                                        <p:tav fmla="" tm="100000">
                                          <p:val>
                                            <p:strVal val="#ppt_w"/>
                                          </p:val>
                                        </p:tav>
                                      </p:tavLst>
                                    </p:anim>
                                    <p:anim calcmode="lin" valueType="num">
                                      <p:cBhvr additive="base">
                                        <p:cTn dur="1000"/>
                                        <p:tgtEl>
                                          <p:spTgt spid="13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animEffect filter="fade" transition="in">
                                      <p:cBhvr>
                                        <p:cTn dur="1000"/>
                                        <p:tgtEl>
                                          <p:spTgt spid="1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animEffect filter="fade" transition="in">
                                      <p:cBhvr>
                                        <p:cTn dur="1000"/>
                                        <p:tgtEl>
                                          <p:spTgt spid="1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2" st="2"/>
                                            </p:txEl>
                                          </p:spTgt>
                                        </p:tgtEl>
                                        <p:attrNameLst>
                                          <p:attrName>style.visibility</p:attrName>
                                        </p:attrNameLst>
                                      </p:cBhvr>
                                      <p:to>
                                        <p:strVal val="visible"/>
                                      </p:to>
                                    </p:set>
                                    <p:animEffect filter="fade" transition="in">
                                      <p:cBhvr>
                                        <p:cTn dur="1000"/>
                                        <p:tgtEl>
                                          <p:spTgt spid="1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000"/>
                                        <p:tgtEl>
                                          <p:spTgt spid="131"/>
                                        </p:tgtEl>
                                        <p:attrNameLst>
                                          <p:attrName>ppt_w</p:attrName>
                                        </p:attrNameLst>
                                      </p:cBhvr>
                                      <p:tavLst>
                                        <p:tav fmla="" tm="0">
                                          <p:val>
                                            <p:strVal val="0"/>
                                          </p:val>
                                        </p:tav>
                                        <p:tav fmla="" tm="100000">
                                          <p:val>
                                            <p:strVal val="#ppt_w"/>
                                          </p:val>
                                        </p:tav>
                                      </p:tavLst>
                                    </p:anim>
                                    <p:anim calcmode="lin" valueType="num">
                                      <p:cBhvr additive="base">
                                        <p:cTn dur="1000"/>
                                        <p:tgtEl>
                                          <p:spTgt spid="13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animEffect filter="fade" transition="in">
                                      <p:cBhvr>
                                        <p:cTn dur="1000"/>
                                        <p:tgtEl>
                                          <p:spTgt spid="1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1" st="1"/>
                                            </p:txEl>
                                          </p:spTgt>
                                        </p:tgtEl>
                                        <p:attrNameLst>
                                          <p:attrName>style.visibility</p:attrName>
                                        </p:attrNameLst>
                                      </p:cBhvr>
                                      <p:to>
                                        <p:strVal val="visible"/>
                                      </p:to>
                                    </p:set>
                                    <p:animEffect filter="fade" transition="in">
                                      <p:cBhvr>
                                        <p:cTn dur="1000"/>
                                        <p:tgtEl>
                                          <p:spTgt spid="1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2" st="2"/>
                                            </p:txEl>
                                          </p:spTgt>
                                        </p:tgtEl>
                                        <p:attrNameLst>
                                          <p:attrName>style.visibility</p:attrName>
                                        </p:attrNameLst>
                                      </p:cBhvr>
                                      <p:to>
                                        <p:strVal val="visible"/>
                                      </p:to>
                                    </p:set>
                                    <p:animEffect filter="fade" transition="in">
                                      <p:cBhvr>
                                        <p:cTn dur="1000"/>
                                        <p:tgtEl>
                                          <p:spTgt spid="13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4"/>
          <p:cNvSpPr txBox="1"/>
          <p:nvPr>
            <p:ph type="title"/>
          </p:nvPr>
        </p:nvSpPr>
        <p:spPr>
          <a:xfrm>
            <a:off x="311700" y="0"/>
            <a:ext cx="8520600" cy="929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sz="5200">
                <a:solidFill>
                  <a:schemeClr val="lt1"/>
                </a:solidFill>
              </a:rPr>
              <a:t>World War I</a:t>
            </a:r>
            <a:endParaRPr sz="5200">
              <a:solidFill>
                <a:schemeClr val="lt1"/>
              </a:solidFill>
            </a:endParaRPr>
          </a:p>
        </p:txBody>
      </p:sp>
      <p:sp>
        <p:nvSpPr>
          <p:cNvPr id="139" name="Google Shape;139;p4"/>
          <p:cNvSpPr txBox="1"/>
          <p:nvPr>
            <p:ph idx="1" type="body"/>
          </p:nvPr>
        </p:nvSpPr>
        <p:spPr>
          <a:xfrm>
            <a:off x="106050" y="719375"/>
            <a:ext cx="5847900" cy="391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World War I, or The Great War, began in Europe in 1914.</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The United States joined the war in 1917 when an American ship was attacked by Germany. The United States joined the Allies which included England, France, and Russia. They fought the Central Powers, which were Germany, Austria-Hungary, and Turkey.</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World War I ended in 1918. Woodrow Wilson served as president from 1913 to 1921, and led the United States during World War I.</a:t>
            </a:r>
            <a:endParaRPr sz="2200">
              <a:solidFill>
                <a:srgbClr val="FFFFFF"/>
              </a:solidFill>
              <a:latin typeface="Economica"/>
              <a:ea typeface="Economica"/>
              <a:cs typeface="Economica"/>
              <a:sym typeface="Economica"/>
            </a:endParaRPr>
          </a:p>
        </p:txBody>
      </p:sp>
      <p:pic>
        <p:nvPicPr>
          <p:cNvPr descr="voodooss11c - 9a. Treaty of Versailles" id="140" name="Google Shape;140;p4"/>
          <p:cNvPicPr preferRelativeResize="0"/>
          <p:nvPr/>
        </p:nvPicPr>
        <p:blipFill rotWithShape="1">
          <a:blip r:embed="rId3">
            <a:alphaModFix/>
          </a:blip>
          <a:srcRect b="0" l="0" r="0" t="0"/>
          <a:stretch/>
        </p:blipFill>
        <p:spPr>
          <a:xfrm>
            <a:off x="5992750" y="1294175"/>
            <a:ext cx="3067200" cy="2761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animEffect filter="fade" transition="in">
                                      <p:cBhvr>
                                        <p:cTn dur="1000"/>
                                        <p:tgtEl>
                                          <p:spTgt spid="1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1" st="1"/>
                                            </p:txEl>
                                          </p:spTgt>
                                        </p:tgtEl>
                                        <p:attrNameLst>
                                          <p:attrName>style.visibility</p:attrName>
                                        </p:attrNameLst>
                                      </p:cBhvr>
                                      <p:to>
                                        <p:strVal val="visible"/>
                                      </p:to>
                                    </p:set>
                                    <p:animEffect filter="fade" transition="in">
                                      <p:cBhvr>
                                        <p:cTn dur="1000"/>
                                        <p:tgtEl>
                                          <p:spTgt spid="1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2" st="2"/>
                                            </p:txEl>
                                          </p:spTgt>
                                        </p:tgtEl>
                                        <p:attrNameLst>
                                          <p:attrName>style.visibility</p:attrName>
                                        </p:attrNameLst>
                                      </p:cBhvr>
                                      <p:to>
                                        <p:strVal val="visible"/>
                                      </p:to>
                                    </p:set>
                                    <p:animEffect filter="fade" transition="in">
                                      <p:cBhvr>
                                        <p:cTn dur="1000"/>
                                        <p:tgtEl>
                                          <p:spTgt spid="1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3" st="3"/>
                                            </p:txEl>
                                          </p:spTgt>
                                        </p:tgtEl>
                                        <p:attrNameLst>
                                          <p:attrName>style.visibility</p:attrName>
                                        </p:attrNameLst>
                                      </p:cBhvr>
                                      <p:to>
                                        <p:strVal val="visible"/>
                                      </p:to>
                                    </p:set>
                                    <p:animEffect filter="fade" transition="in">
                                      <p:cBhvr>
                                        <p:cTn dur="1000"/>
                                        <p:tgtEl>
                                          <p:spTgt spid="13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4" st="4"/>
                                            </p:txEl>
                                          </p:spTgt>
                                        </p:tgtEl>
                                        <p:attrNameLst>
                                          <p:attrName>style.visibility</p:attrName>
                                        </p:attrNameLst>
                                      </p:cBhvr>
                                      <p:to>
                                        <p:strVal val="visible"/>
                                      </p:to>
                                    </p:set>
                                    <p:animEffect filter="fade" transition="in">
                                      <p:cBhvr>
                                        <p:cTn dur="1000"/>
                                        <p:tgtEl>
                                          <p:spTgt spid="13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
          <p:cNvSpPr txBox="1"/>
          <p:nvPr>
            <p:ph type="title"/>
          </p:nvPr>
        </p:nvSpPr>
        <p:spPr>
          <a:xfrm>
            <a:off x="311700" y="0"/>
            <a:ext cx="8520600" cy="929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sz="5200">
                <a:solidFill>
                  <a:schemeClr val="lt1"/>
                </a:solidFill>
              </a:rPr>
              <a:t>World War I</a:t>
            </a:r>
            <a:endParaRPr sz="5200">
              <a:solidFill>
                <a:schemeClr val="lt1"/>
              </a:solidFill>
            </a:endParaRPr>
          </a:p>
        </p:txBody>
      </p:sp>
      <p:sp>
        <p:nvSpPr>
          <p:cNvPr id="146" name="Google Shape;146;p5"/>
          <p:cNvSpPr txBox="1"/>
          <p:nvPr>
            <p:ph idx="1" type="body"/>
          </p:nvPr>
        </p:nvSpPr>
        <p:spPr>
          <a:xfrm>
            <a:off x="106050" y="719375"/>
            <a:ext cx="5847900" cy="391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World War I, or The Great War, began in Europe in 1914.</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The United States joined the war in 1917 when an American ship was attacked by Germany. The United States joined the Allies which included England, France, and Russia. They fought the Central Powers, which were Germany, Austria-Hungary, and Turkey.</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World War I ended in 1918. </a:t>
            </a:r>
            <a:r>
              <a:rPr lang="en" sz="2200" u="sng">
                <a:solidFill>
                  <a:srgbClr val="FFFFFF"/>
                </a:solidFill>
                <a:latin typeface="Economica"/>
                <a:ea typeface="Economica"/>
                <a:cs typeface="Economica"/>
                <a:sym typeface="Economica"/>
              </a:rPr>
              <a:t>Woodrow Wilson</a:t>
            </a:r>
            <a:r>
              <a:rPr lang="en" sz="2200">
                <a:solidFill>
                  <a:srgbClr val="FFFFFF"/>
                </a:solidFill>
                <a:latin typeface="Economica"/>
                <a:ea typeface="Economica"/>
                <a:cs typeface="Economica"/>
                <a:sym typeface="Economica"/>
              </a:rPr>
              <a:t> served as president from 1913 to 1921, and led the United States during World War I.</a:t>
            </a:r>
            <a:endParaRPr sz="2200">
              <a:solidFill>
                <a:srgbClr val="FFFFFF"/>
              </a:solidFill>
              <a:latin typeface="Economica"/>
              <a:ea typeface="Economica"/>
              <a:cs typeface="Economica"/>
              <a:sym typeface="Economica"/>
            </a:endParaRPr>
          </a:p>
        </p:txBody>
      </p:sp>
      <p:pic>
        <p:nvPicPr>
          <p:cNvPr descr="voodooss11c - 9a. Treaty of Versailles" id="147" name="Google Shape;147;p5"/>
          <p:cNvPicPr preferRelativeResize="0"/>
          <p:nvPr/>
        </p:nvPicPr>
        <p:blipFill rotWithShape="1">
          <a:blip r:embed="rId3">
            <a:alphaModFix/>
          </a:blip>
          <a:srcRect b="0" l="0" r="0" t="0"/>
          <a:stretch/>
        </p:blipFill>
        <p:spPr>
          <a:xfrm>
            <a:off x="5992750" y="1294175"/>
            <a:ext cx="3067200" cy="2761200"/>
          </a:xfrm>
          <a:prstGeom prst="rect">
            <a:avLst/>
          </a:prstGeom>
          <a:noFill/>
          <a:ln>
            <a:noFill/>
          </a:ln>
        </p:spPr>
      </p:pic>
      <p:sp>
        <p:nvSpPr>
          <p:cNvPr id="148" name="Google Shape;148;p5"/>
          <p:cNvSpPr txBox="1"/>
          <p:nvPr/>
        </p:nvSpPr>
        <p:spPr>
          <a:xfrm>
            <a:off x="7470000" y="4833000"/>
            <a:ext cx="1674000" cy="3105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Economica"/>
                <a:ea typeface="Economica"/>
                <a:cs typeface="Economica"/>
                <a:sym typeface="Economica"/>
              </a:rPr>
              <a:t>Question #1</a:t>
            </a:r>
            <a:endParaRPr b="0" i="0" sz="1800" u="none" cap="none" strike="noStrike">
              <a:solidFill>
                <a:schemeClr val="lt1"/>
              </a:solidFill>
              <a:latin typeface="Economica"/>
              <a:ea typeface="Economica"/>
              <a:cs typeface="Economica"/>
              <a:sym typeface="Economic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6"/>
          <p:cNvSpPr txBox="1"/>
          <p:nvPr>
            <p:ph type="title"/>
          </p:nvPr>
        </p:nvSpPr>
        <p:spPr>
          <a:xfrm>
            <a:off x="311700" y="0"/>
            <a:ext cx="8520600" cy="704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5200">
                <a:solidFill>
                  <a:schemeClr val="lt1"/>
                </a:solidFill>
              </a:rPr>
              <a:t>Women Get the Right to Vote</a:t>
            </a:r>
            <a:endParaRPr sz="5200">
              <a:solidFill>
                <a:schemeClr val="lt1"/>
              </a:solidFill>
            </a:endParaRPr>
          </a:p>
        </p:txBody>
      </p:sp>
      <p:sp>
        <p:nvSpPr>
          <p:cNvPr id="154" name="Google Shape;154;p6"/>
          <p:cNvSpPr txBox="1"/>
          <p:nvPr>
            <p:ph idx="1" type="body"/>
          </p:nvPr>
        </p:nvSpPr>
        <p:spPr>
          <a:xfrm>
            <a:off x="5893425" y="775200"/>
            <a:ext cx="3293100" cy="389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In 1920, the 19th Amendment was passed. It guaranteed a citizen’s right to vote, regardless of gender. Up until now, women could not vote.</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The campaign for women to have the right to vote began before the Civil War. The effort was known as the women’s suffrage movement.</a:t>
            </a:r>
            <a:endParaRPr sz="2200">
              <a:solidFill>
                <a:srgbClr val="FFFFFF"/>
              </a:solidFill>
              <a:latin typeface="Economica"/>
              <a:ea typeface="Economica"/>
              <a:cs typeface="Economica"/>
              <a:sym typeface="Economica"/>
            </a:endParaRPr>
          </a:p>
        </p:txBody>
      </p:sp>
      <p:pic>
        <p:nvPicPr>
          <p:cNvPr descr="Susan B Anthony c1855.png" id="155" name="Google Shape;155;p6"/>
          <p:cNvPicPr preferRelativeResize="0"/>
          <p:nvPr/>
        </p:nvPicPr>
        <p:blipFill rotWithShape="1">
          <a:blip r:embed="rId3">
            <a:alphaModFix/>
          </a:blip>
          <a:srcRect b="0" l="0" r="0" t="0"/>
          <a:stretch/>
        </p:blipFill>
        <p:spPr>
          <a:xfrm>
            <a:off x="493500" y="915824"/>
            <a:ext cx="1998700" cy="2144075"/>
          </a:xfrm>
          <a:prstGeom prst="rect">
            <a:avLst/>
          </a:prstGeom>
          <a:noFill/>
          <a:ln>
            <a:noFill/>
          </a:ln>
        </p:spPr>
      </p:pic>
      <p:sp>
        <p:nvSpPr>
          <p:cNvPr id="156" name="Google Shape;156;p6"/>
          <p:cNvSpPr txBox="1"/>
          <p:nvPr>
            <p:ph idx="1" type="body"/>
          </p:nvPr>
        </p:nvSpPr>
        <p:spPr>
          <a:xfrm>
            <a:off x="0" y="3137175"/>
            <a:ext cx="5544900" cy="163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In 1851, Susan B, Anthony joined the movement and fought for women’s rights. In 1869, she founded the National Woman Suffrage Association. Anthony died in 1906, and she is recognized because she helped women get the right to vote.</a:t>
            </a:r>
            <a:endParaRPr sz="2200">
              <a:solidFill>
                <a:srgbClr val="FFFFFF"/>
              </a:solidFill>
              <a:latin typeface="Economica"/>
              <a:ea typeface="Economica"/>
              <a:cs typeface="Economica"/>
              <a:sym typeface="Economica"/>
            </a:endParaRPr>
          </a:p>
        </p:txBody>
      </p:sp>
      <p:sp>
        <p:nvSpPr>
          <p:cNvPr id="157" name="Google Shape;157;p6"/>
          <p:cNvSpPr/>
          <p:nvPr/>
        </p:nvSpPr>
        <p:spPr>
          <a:xfrm>
            <a:off x="2912850" y="1426863"/>
            <a:ext cx="2283600" cy="1122000"/>
          </a:xfrm>
          <a:prstGeom prst="ellipse">
            <a:avLst/>
          </a:prstGeom>
          <a:gradFill>
            <a:gsLst>
              <a:gs pos="0">
                <a:srgbClr val="E7EF8F"/>
              </a:gs>
              <a:gs pos="100000">
                <a:srgbClr val="C5D428"/>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Economica"/>
                <a:ea typeface="Economica"/>
                <a:cs typeface="Economica"/>
                <a:sym typeface="Economica"/>
              </a:rPr>
              <a:t>Susan B. Anthony spoke in Columbus Junction in February, 1876.</a:t>
            </a:r>
            <a:endParaRPr b="0" i="0" sz="1400" u="none" cap="none" strike="noStrike">
              <a:solidFill>
                <a:schemeClr val="dk1"/>
              </a:solidFill>
              <a:latin typeface="Economica"/>
              <a:ea typeface="Economica"/>
              <a:cs typeface="Economica"/>
              <a:sym typeface="Economic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animEffect filter="fade" transition="in">
                                      <p:cBhvr>
                                        <p:cTn dur="1000"/>
                                        <p:tgtEl>
                                          <p:spTgt spid="1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animEffect filter="fade" transition="in">
                                      <p:cBhvr>
                                        <p:cTn dur="1000"/>
                                        <p:tgtEl>
                                          <p:spTgt spid="1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animEffect filter="fade" transition="in">
                                      <p:cBhvr>
                                        <p:cTn dur="1000"/>
                                        <p:tgtEl>
                                          <p:spTgt spid="1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1000"/>
                                        <p:tgtEl>
                                          <p:spTgt spid="155"/>
                                        </p:tgtEl>
                                        <p:attrNameLst>
                                          <p:attrName>ppt_w</p:attrName>
                                        </p:attrNameLst>
                                      </p:cBhvr>
                                      <p:tavLst>
                                        <p:tav fmla="" tm="0">
                                          <p:val>
                                            <p:strVal val="0"/>
                                          </p:val>
                                        </p:tav>
                                        <p:tav fmla="" tm="100000">
                                          <p:val>
                                            <p:strVal val="#ppt_w"/>
                                          </p:val>
                                        </p:tav>
                                      </p:tavLst>
                                    </p:anim>
                                    <p:anim calcmode="lin" valueType="num">
                                      <p:cBhvr additive="base">
                                        <p:cTn dur="1000"/>
                                        <p:tgtEl>
                                          <p:spTgt spid="1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p:tgtEl>
                                          <p:spTgt spid="157"/>
                                        </p:tgtEl>
                                        <p:attrNameLst>
                                          <p:attrName>ppt_w</p:attrName>
                                        </p:attrNameLst>
                                      </p:cBhvr>
                                      <p:tavLst>
                                        <p:tav fmla="" tm="0">
                                          <p:val>
                                            <p:strVal val="0"/>
                                          </p:val>
                                        </p:tav>
                                        <p:tav fmla="" tm="100000">
                                          <p:val>
                                            <p:strVal val="#ppt_w"/>
                                          </p:val>
                                        </p:tav>
                                      </p:tavLst>
                                    </p:anim>
                                    <p:anim calcmode="lin" valueType="num">
                                      <p:cBhvr additive="base">
                                        <p:cTn dur="1000"/>
                                        <p:tgtEl>
                                          <p:spTgt spid="15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
          <p:cNvSpPr txBox="1"/>
          <p:nvPr>
            <p:ph type="title"/>
          </p:nvPr>
        </p:nvSpPr>
        <p:spPr>
          <a:xfrm>
            <a:off x="311700" y="0"/>
            <a:ext cx="8520600" cy="704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5200">
                <a:solidFill>
                  <a:schemeClr val="lt1"/>
                </a:solidFill>
              </a:rPr>
              <a:t>Women Get the Right to Vote</a:t>
            </a:r>
            <a:endParaRPr sz="5200">
              <a:solidFill>
                <a:schemeClr val="lt1"/>
              </a:solidFill>
            </a:endParaRPr>
          </a:p>
        </p:txBody>
      </p:sp>
      <p:sp>
        <p:nvSpPr>
          <p:cNvPr id="163" name="Google Shape;163;p7"/>
          <p:cNvSpPr txBox="1"/>
          <p:nvPr>
            <p:ph idx="1" type="body"/>
          </p:nvPr>
        </p:nvSpPr>
        <p:spPr>
          <a:xfrm>
            <a:off x="5893425" y="775200"/>
            <a:ext cx="3293100" cy="389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In 1920, the 19th Amendment was passed. It guaranteed a citizen’s right to vote, regardless of gender. Up until now, women could not vote.</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2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The campaign for women to have the right to vote began before the Civil War. The effort was known as the women’s suffrage movement.</a:t>
            </a:r>
            <a:endParaRPr sz="2200">
              <a:solidFill>
                <a:srgbClr val="FFFFFF"/>
              </a:solidFill>
              <a:latin typeface="Economica"/>
              <a:ea typeface="Economica"/>
              <a:cs typeface="Economica"/>
              <a:sym typeface="Economica"/>
            </a:endParaRPr>
          </a:p>
        </p:txBody>
      </p:sp>
      <p:pic>
        <p:nvPicPr>
          <p:cNvPr descr="Susan B Anthony c1855.png" id="164" name="Google Shape;164;p7"/>
          <p:cNvPicPr preferRelativeResize="0"/>
          <p:nvPr/>
        </p:nvPicPr>
        <p:blipFill rotWithShape="1">
          <a:blip r:embed="rId3">
            <a:alphaModFix/>
          </a:blip>
          <a:srcRect b="0" l="0" r="0" t="0"/>
          <a:stretch/>
        </p:blipFill>
        <p:spPr>
          <a:xfrm>
            <a:off x="493500" y="915824"/>
            <a:ext cx="1998700" cy="2144075"/>
          </a:xfrm>
          <a:prstGeom prst="rect">
            <a:avLst/>
          </a:prstGeom>
          <a:noFill/>
          <a:ln>
            <a:noFill/>
          </a:ln>
        </p:spPr>
      </p:pic>
      <p:sp>
        <p:nvSpPr>
          <p:cNvPr id="165" name="Google Shape;165;p7"/>
          <p:cNvSpPr txBox="1"/>
          <p:nvPr>
            <p:ph idx="1" type="body"/>
          </p:nvPr>
        </p:nvSpPr>
        <p:spPr>
          <a:xfrm>
            <a:off x="0" y="3137175"/>
            <a:ext cx="5544900" cy="163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FFFFFF"/>
                </a:solidFill>
                <a:latin typeface="Economica"/>
                <a:ea typeface="Economica"/>
                <a:cs typeface="Economica"/>
                <a:sym typeface="Economica"/>
              </a:rPr>
              <a:t>In 1851, Susan B, Anthony joined the movement and </a:t>
            </a:r>
            <a:r>
              <a:rPr lang="en" sz="2200" u="sng">
                <a:solidFill>
                  <a:srgbClr val="FFFFFF"/>
                </a:solidFill>
                <a:latin typeface="Economica"/>
                <a:ea typeface="Economica"/>
                <a:cs typeface="Economica"/>
                <a:sym typeface="Economica"/>
              </a:rPr>
              <a:t>fought for women’s rights</a:t>
            </a:r>
            <a:r>
              <a:rPr lang="en" sz="2200">
                <a:solidFill>
                  <a:srgbClr val="FFFFFF"/>
                </a:solidFill>
                <a:latin typeface="Economica"/>
                <a:ea typeface="Economica"/>
                <a:cs typeface="Economica"/>
                <a:sym typeface="Economica"/>
              </a:rPr>
              <a:t>. In 1869, she founded the National Woman Suffrage Association. Anthony died in 1906, and she is recognized because she </a:t>
            </a:r>
            <a:r>
              <a:rPr lang="en" sz="2200" u="sng">
                <a:solidFill>
                  <a:srgbClr val="FFFFFF"/>
                </a:solidFill>
                <a:latin typeface="Economica"/>
                <a:ea typeface="Economica"/>
                <a:cs typeface="Economica"/>
                <a:sym typeface="Economica"/>
              </a:rPr>
              <a:t>helped women get the right to vote</a:t>
            </a:r>
            <a:r>
              <a:rPr lang="en" sz="2200">
                <a:solidFill>
                  <a:srgbClr val="FFFFFF"/>
                </a:solidFill>
                <a:latin typeface="Economica"/>
                <a:ea typeface="Economica"/>
                <a:cs typeface="Economica"/>
                <a:sym typeface="Economica"/>
              </a:rPr>
              <a:t>.</a:t>
            </a:r>
            <a:endParaRPr sz="2200">
              <a:solidFill>
                <a:srgbClr val="FFFFFF"/>
              </a:solidFill>
              <a:latin typeface="Economica"/>
              <a:ea typeface="Economica"/>
              <a:cs typeface="Economica"/>
              <a:sym typeface="Economica"/>
            </a:endParaRPr>
          </a:p>
        </p:txBody>
      </p:sp>
      <p:sp>
        <p:nvSpPr>
          <p:cNvPr id="166" name="Google Shape;166;p7"/>
          <p:cNvSpPr/>
          <p:nvPr/>
        </p:nvSpPr>
        <p:spPr>
          <a:xfrm>
            <a:off x="2912850" y="1426863"/>
            <a:ext cx="2283600" cy="1122000"/>
          </a:xfrm>
          <a:prstGeom prst="ellipse">
            <a:avLst/>
          </a:prstGeom>
          <a:gradFill>
            <a:gsLst>
              <a:gs pos="0">
                <a:srgbClr val="E7EF8F"/>
              </a:gs>
              <a:gs pos="100000">
                <a:srgbClr val="C5D428"/>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Economica"/>
                <a:ea typeface="Economica"/>
                <a:cs typeface="Economica"/>
                <a:sym typeface="Economica"/>
              </a:rPr>
              <a:t>Susan B. Anthony spoke in Columbus Junction in February, 1876.</a:t>
            </a:r>
            <a:endParaRPr b="0" i="0" sz="1400" u="none" cap="none" strike="noStrike">
              <a:solidFill>
                <a:schemeClr val="dk1"/>
              </a:solidFill>
              <a:latin typeface="Economica"/>
              <a:ea typeface="Economica"/>
              <a:cs typeface="Economica"/>
              <a:sym typeface="Economica"/>
            </a:endParaRPr>
          </a:p>
        </p:txBody>
      </p:sp>
      <p:sp>
        <p:nvSpPr>
          <p:cNvPr id="167" name="Google Shape;167;p7"/>
          <p:cNvSpPr txBox="1"/>
          <p:nvPr/>
        </p:nvSpPr>
        <p:spPr>
          <a:xfrm>
            <a:off x="7470000" y="4833000"/>
            <a:ext cx="1674000" cy="3105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Economica"/>
                <a:ea typeface="Economica"/>
                <a:cs typeface="Economica"/>
                <a:sym typeface="Economica"/>
              </a:rPr>
              <a:t>Question #2</a:t>
            </a:r>
            <a:endParaRPr b="0" i="0" sz="1800" u="none" cap="none" strike="noStrike">
              <a:solidFill>
                <a:schemeClr val="lt1"/>
              </a:solidFill>
              <a:latin typeface="Economica"/>
              <a:ea typeface="Economica"/>
              <a:cs typeface="Economica"/>
              <a:sym typeface="Economic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8"/>
          <p:cNvSpPr txBox="1"/>
          <p:nvPr>
            <p:ph type="title"/>
          </p:nvPr>
        </p:nvSpPr>
        <p:spPr>
          <a:xfrm>
            <a:off x="311700" y="0"/>
            <a:ext cx="8520600" cy="704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5200">
                <a:solidFill>
                  <a:schemeClr val="lt1"/>
                </a:solidFill>
              </a:rPr>
              <a:t>The Great Depression and The New Deal</a:t>
            </a:r>
            <a:endParaRPr sz="5200">
              <a:solidFill>
                <a:schemeClr val="lt1"/>
              </a:solidFill>
            </a:endParaRPr>
          </a:p>
        </p:txBody>
      </p:sp>
      <p:sp>
        <p:nvSpPr>
          <p:cNvPr id="173" name="Google Shape;173;p8"/>
          <p:cNvSpPr txBox="1"/>
          <p:nvPr>
            <p:ph idx="1" type="body"/>
          </p:nvPr>
        </p:nvSpPr>
        <p:spPr>
          <a:xfrm>
            <a:off x="3030050" y="704400"/>
            <a:ext cx="6091800" cy="293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000">
                <a:solidFill>
                  <a:srgbClr val="FFFFFF"/>
                </a:solidFill>
                <a:latin typeface="Economica"/>
                <a:ea typeface="Economica"/>
                <a:cs typeface="Economica"/>
                <a:sym typeface="Economica"/>
              </a:rPr>
              <a:t>In the 1930s, the United States had many economic problems. This period is known as The Great Depression. Businesses and banks closed, and people lost their homes, jobs, and savings.</a:t>
            </a:r>
            <a:endParaRPr sz="20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0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000">
                <a:solidFill>
                  <a:srgbClr val="FFFFFF"/>
                </a:solidFill>
                <a:latin typeface="Economica"/>
                <a:ea typeface="Economica"/>
                <a:cs typeface="Economica"/>
                <a:sym typeface="Economica"/>
              </a:rPr>
              <a:t>Franklin Delano Roosevelt, known as FDR, was elected president in 1932. He had a plan for rebuilding the country called “The New Deal”. The plan put people to work building public projects. It also established the minimum wage, Social Security, and many welfare programs still used today.</a:t>
            </a:r>
            <a:endParaRPr sz="2000">
              <a:solidFill>
                <a:srgbClr val="FFFFFF"/>
              </a:solidFill>
              <a:latin typeface="Economica"/>
              <a:ea typeface="Economica"/>
              <a:cs typeface="Economica"/>
              <a:sym typeface="Economica"/>
            </a:endParaRPr>
          </a:p>
        </p:txBody>
      </p:sp>
      <p:pic>
        <p:nvPicPr>
          <p:cNvPr descr="WFSHistory8-2Gold - 1930s" id="174" name="Google Shape;174;p8"/>
          <p:cNvPicPr preferRelativeResize="0"/>
          <p:nvPr/>
        </p:nvPicPr>
        <p:blipFill rotWithShape="1">
          <a:blip r:embed="rId3">
            <a:alphaModFix/>
          </a:blip>
          <a:srcRect b="0" l="0" r="0" t="0"/>
          <a:stretch/>
        </p:blipFill>
        <p:spPr>
          <a:xfrm>
            <a:off x="194275" y="977200"/>
            <a:ext cx="2573400" cy="2573400"/>
          </a:xfrm>
          <a:prstGeom prst="rect">
            <a:avLst/>
          </a:prstGeom>
          <a:noFill/>
          <a:ln>
            <a:noFill/>
          </a:ln>
        </p:spPr>
      </p:pic>
      <p:sp>
        <p:nvSpPr>
          <p:cNvPr id="175" name="Google Shape;175;p8"/>
          <p:cNvSpPr txBox="1"/>
          <p:nvPr/>
        </p:nvSpPr>
        <p:spPr>
          <a:xfrm>
            <a:off x="2514675" y="3917225"/>
            <a:ext cx="4803000" cy="961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200"/>
              <a:buFont typeface="Arial"/>
              <a:buNone/>
            </a:pPr>
            <a:r>
              <a:rPr b="0" i="0" lang="en" sz="2200" u="none" cap="none" strike="noStrike">
                <a:solidFill>
                  <a:srgbClr val="FFFFFF"/>
                </a:solidFill>
                <a:latin typeface="Economica"/>
                <a:ea typeface="Economica"/>
                <a:cs typeface="Economica"/>
                <a:sym typeface="Economica"/>
              </a:rPr>
              <a:t>FDR was President from 1933 to 1945. FDR led the country during the Great Depression and World War II.</a:t>
            </a:r>
            <a:endParaRPr b="0" i="0" sz="14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animEffect filter="fade" transition="in">
                                      <p:cBhvr>
                                        <p:cTn dur="1000"/>
                                        <p:tgtEl>
                                          <p:spTgt spid="1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animEffect filter="fade" transition="in">
                                      <p:cBhvr>
                                        <p:cTn dur="1000"/>
                                        <p:tgtEl>
                                          <p:spTgt spid="1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animEffect filter="fade" transition="in">
                                      <p:cBhvr>
                                        <p:cTn dur="1000"/>
                                        <p:tgtEl>
                                          <p:spTgt spid="1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1000"/>
                                        <p:tgtEl>
                                          <p:spTgt spid="174"/>
                                        </p:tgtEl>
                                        <p:attrNameLst>
                                          <p:attrName>ppt_w</p:attrName>
                                        </p:attrNameLst>
                                      </p:cBhvr>
                                      <p:tavLst>
                                        <p:tav fmla="" tm="0">
                                          <p:val>
                                            <p:strVal val="0"/>
                                          </p:val>
                                        </p:tav>
                                        <p:tav fmla="" tm="100000">
                                          <p:val>
                                            <p:strVal val="#ppt_w"/>
                                          </p:val>
                                        </p:tav>
                                      </p:tavLst>
                                    </p:anim>
                                    <p:anim calcmode="lin" valueType="num">
                                      <p:cBhvr additive="base">
                                        <p:cTn dur="1000"/>
                                        <p:tgtEl>
                                          <p:spTgt spid="17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9"/>
          <p:cNvSpPr txBox="1"/>
          <p:nvPr>
            <p:ph type="title"/>
          </p:nvPr>
        </p:nvSpPr>
        <p:spPr>
          <a:xfrm>
            <a:off x="311700" y="0"/>
            <a:ext cx="8520600" cy="704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5200">
                <a:solidFill>
                  <a:schemeClr val="lt1"/>
                </a:solidFill>
              </a:rPr>
              <a:t>The Great Depression and The New Deal</a:t>
            </a:r>
            <a:endParaRPr sz="5200">
              <a:solidFill>
                <a:schemeClr val="lt1"/>
              </a:solidFill>
            </a:endParaRPr>
          </a:p>
        </p:txBody>
      </p:sp>
      <p:sp>
        <p:nvSpPr>
          <p:cNvPr id="181" name="Google Shape;181;p9"/>
          <p:cNvSpPr txBox="1"/>
          <p:nvPr>
            <p:ph idx="1" type="body"/>
          </p:nvPr>
        </p:nvSpPr>
        <p:spPr>
          <a:xfrm>
            <a:off x="3030050" y="704400"/>
            <a:ext cx="6091800" cy="324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000">
                <a:solidFill>
                  <a:srgbClr val="FFFFFF"/>
                </a:solidFill>
                <a:latin typeface="Economica"/>
                <a:ea typeface="Economica"/>
                <a:cs typeface="Economica"/>
                <a:sym typeface="Economica"/>
              </a:rPr>
              <a:t>In the 1930s, the United States had many economic problems. This period is known as The Great Depression. Businesses and banks closed, and people lost their homes, jobs, and savings.</a:t>
            </a:r>
            <a:endParaRPr sz="20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2000">
              <a:solidFill>
                <a:srgbClr val="FFFFFF"/>
              </a:solidFill>
              <a:latin typeface="Economica"/>
              <a:ea typeface="Economica"/>
              <a:cs typeface="Economica"/>
              <a:sym typeface="Economica"/>
            </a:endParaRPr>
          </a:p>
          <a:p>
            <a:pPr indent="0" lvl="0" marL="0" rtl="0" algn="l">
              <a:lnSpc>
                <a:spcPct val="115000"/>
              </a:lnSpc>
              <a:spcBef>
                <a:spcPts val="0"/>
              </a:spcBef>
              <a:spcAft>
                <a:spcPts val="0"/>
              </a:spcAft>
              <a:buSzPts val="1800"/>
              <a:buNone/>
            </a:pPr>
            <a:r>
              <a:rPr lang="en" sz="2000" u="sng">
                <a:solidFill>
                  <a:srgbClr val="FFFFFF"/>
                </a:solidFill>
                <a:latin typeface="Economica"/>
                <a:ea typeface="Economica"/>
                <a:cs typeface="Economica"/>
                <a:sym typeface="Economica"/>
              </a:rPr>
              <a:t>Franklin Delano Roosevelt</a:t>
            </a:r>
            <a:r>
              <a:rPr lang="en" sz="2000">
                <a:solidFill>
                  <a:srgbClr val="FFFFFF"/>
                </a:solidFill>
                <a:latin typeface="Economica"/>
                <a:ea typeface="Economica"/>
                <a:cs typeface="Economica"/>
                <a:sym typeface="Economica"/>
              </a:rPr>
              <a:t>, known as FDR, was elected president in 1932. He had a plan for rebuilding the country called “The New Deal”. The plan put people to work building public projects. It also established the minimum wage, Social Security, and many welfare programs still used today.</a:t>
            </a:r>
            <a:endParaRPr sz="2000">
              <a:solidFill>
                <a:srgbClr val="FFFFFF"/>
              </a:solidFill>
              <a:latin typeface="Economica"/>
              <a:ea typeface="Economica"/>
              <a:cs typeface="Economica"/>
              <a:sym typeface="Economica"/>
            </a:endParaRPr>
          </a:p>
        </p:txBody>
      </p:sp>
      <p:pic>
        <p:nvPicPr>
          <p:cNvPr descr="WFSHistory8-2Gold - 1930s" id="182" name="Google Shape;182;p9"/>
          <p:cNvPicPr preferRelativeResize="0"/>
          <p:nvPr/>
        </p:nvPicPr>
        <p:blipFill rotWithShape="1">
          <a:blip r:embed="rId3">
            <a:alphaModFix/>
          </a:blip>
          <a:srcRect b="0" l="0" r="0" t="0"/>
          <a:stretch/>
        </p:blipFill>
        <p:spPr>
          <a:xfrm>
            <a:off x="194275" y="977200"/>
            <a:ext cx="2573400" cy="2573400"/>
          </a:xfrm>
          <a:prstGeom prst="rect">
            <a:avLst/>
          </a:prstGeom>
          <a:noFill/>
          <a:ln>
            <a:noFill/>
          </a:ln>
        </p:spPr>
      </p:pic>
      <p:sp>
        <p:nvSpPr>
          <p:cNvPr id="183" name="Google Shape;183;p9"/>
          <p:cNvSpPr txBox="1"/>
          <p:nvPr/>
        </p:nvSpPr>
        <p:spPr>
          <a:xfrm>
            <a:off x="2514675" y="3917225"/>
            <a:ext cx="4803000" cy="961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200"/>
              <a:buFont typeface="Arial"/>
              <a:buNone/>
            </a:pPr>
            <a:r>
              <a:rPr b="0" i="0" lang="en" sz="2200" u="sng" cap="none" strike="noStrike">
                <a:solidFill>
                  <a:srgbClr val="FFFFFF"/>
                </a:solidFill>
                <a:latin typeface="Economica"/>
                <a:ea typeface="Economica"/>
                <a:cs typeface="Economica"/>
                <a:sym typeface="Economica"/>
              </a:rPr>
              <a:t>FDR</a:t>
            </a:r>
            <a:r>
              <a:rPr b="0" i="0" lang="en" sz="2200" u="none" cap="none" strike="noStrike">
                <a:solidFill>
                  <a:srgbClr val="FFFFFF"/>
                </a:solidFill>
                <a:latin typeface="Economica"/>
                <a:ea typeface="Economica"/>
                <a:cs typeface="Economica"/>
                <a:sym typeface="Economica"/>
              </a:rPr>
              <a:t> was President from 1933 to 1945. </a:t>
            </a:r>
            <a:r>
              <a:rPr b="0" i="0" lang="en" sz="2200" u="sng" cap="none" strike="noStrike">
                <a:solidFill>
                  <a:srgbClr val="FFFFFF"/>
                </a:solidFill>
                <a:latin typeface="Economica"/>
                <a:ea typeface="Economica"/>
                <a:cs typeface="Economica"/>
                <a:sym typeface="Economica"/>
              </a:rPr>
              <a:t>FDR</a:t>
            </a:r>
            <a:r>
              <a:rPr b="0" i="0" lang="en" sz="2200" u="none" cap="none" strike="noStrike">
                <a:solidFill>
                  <a:srgbClr val="FFFFFF"/>
                </a:solidFill>
                <a:latin typeface="Economica"/>
                <a:ea typeface="Economica"/>
                <a:cs typeface="Economica"/>
                <a:sym typeface="Economica"/>
              </a:rPr>
              <a:t> led the country during the Great Depression and World War II.</a:t>
            </a:r>
            <a:endParaRPr b="0" i="0" sz="1400" u="none" cap="none" strike="noStrike">
              <a:solidFill>
                <a:srgbClr val="FFFFFF"/>
              </a:solidFill>
              <a:latin typeface="Arial"/>
              <a:ea typeface="Arial"/>
              <a:cs typeface="Arial"/>
              <a:sym typeface="Arial"/>
            </a:endParaRPr>
          </a:p>
        </p:txBody>
      </p:sp>
      <p:sp>
        <p:nvSpPr>
          <p:cNvPr id="184" name="Google Shape;184;p9"/>
          <p:cNvSpPr txBox="1"/>
          <p:nvPr/>
        </p:nvSpPr>
        <p:spPr>
          <a:xfrm>
            <a:off x="7470000" y="4833000"/>
            <a:ext cx="1674000" cy="3105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Economica"/>
                <a:ea typeface="Economica"/>
                <a:cs typeface="Economica"/>
                <a:sym typeface="Economica"/>
              </a:rPr>
              <a:t>Question #3</a:t>
            </a:r>
            <a:endParaRPr b="0" i="0" sz="1800" u="none" cap="none" strike="noStrike">
              <a:solidFill>
                <a:schemeClr val="lt1"/>
              </a:solidFill>
              <a:latin typeface="Economica"/>
              <a:ea typeface="Economica"/>
              <a:cs typeface="Economica"/>
              <a:sym typeface="Economica"/>
            </a:endParaRPr>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81665E"/>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81665E"/>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